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63" r:id="rId5"/>
    <p:sldId id="344" r:id="rId6"/>
    <p:sldId id="367" r:id="rId7"/>
    <p:sldId id="368" r:id="rId8"/>
    <p:sldId id="369" r:id="rId9"/>
    <p:sldId id="364" r:id="rId10"/>
    <p:sldId id="370" r:id="rId11"/>
    <p:sldId id="378" r:id="rId12"/>
    <p:sldId id="381" r:id="rId13"/>
    <p:sldId id="383" r:id="rId14"/>
    <p:sldId id="384" r:id="rId15"/>
    <p:sldId id="376" r:id="rId16"/>
    <p:sldId id="379" r:id="rId17"/>
    <p:sldId id="382" r:id="rId18"/>
    <p:sldId id="375" r:id="rId19"/>
    <p:sldId id="38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D"/>
    <a:srgbClr val="1E2836"/>
    <a:srgbClr val="090909"/>
    <a:srgbClr val="2D2D2D"/>
    <a:srgbClr val="E6E6E6"/>
    <a:srgbClr val="FFD600"/>
    <a:srgbClr val="D3F604"/>
    <a:srgbClr val="028B90"/>
    <a:srgbClr val="D1E17F"/>
    <a:srgbClr val="B0D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05446-A0EA-9C39-1798-4C47F6CC006F}" v="390" dt="2024-12-11T00:15:05.576"/>
    <p1510:client id="{5E7B9794-0949-7483-AF07-377ECEC98D3D}" v="225" dt="2024-12-11T06:34:56.689"/>
    <p1510:client id="{74FEE1DB-2E23-4842-9173-042BA3FAFB94}" v="188" dt="2024-12-11T22:36:51.521"/>
    <p1510:client id="{9F9FC7B8-3D33-976B-D84A-2B92A742A8D4}" v="764" dt="2024-12-11T01:03:33.389"/>
    <p1510:client id="{DC4FD250-6065-4EE2-B88B-0A6A73D29A6C}" v="1209" dt="2024-12-11T23:09:23.471"/>
    <p1510:client id="{EECB37B2-016F-4A78-0951-7F5D5DE55570}" v="11" dt="2024-12-11T22:46:10.899"/>
    <p1510:client id="{F6A81189-C32F-DBAA-D651-69B7520940A9}" v="205" dt="2024-12-11T06:35:07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7191A1-E757-44AA-B816-2E522095E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87A73-DDEF-4B98-AD9D-7B21228B98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F4FF9-0C16-4E27-BA14-03B2F0F2A7F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4A964E-3217-49F4-A6E7-0B952D293D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93E80-730B-4BA7-AD64-442C5FAB28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9EF0F-163E-4AFC-B8B4-A5D3711FA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6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534F4-D36B-4B18-95F6-9C1E7CC959C1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D0DE2-081B-4A6C-9C43-07CA417F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2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>
                <a:ea typeface="等线"/>
              </a:rPr>
              <a:t>Tests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for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Data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Visualization</a:t>
            </a:r>
            <a:endParaRPr lang="zh-CN" altLang="en-US">
              <a:ea typeface="等线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altLang="zh-CN">
                <a:ea typeface="等线"/>
              </a:rPr>
              <a:t>Smoke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test:</a:t>
            </a:r>
            <a:r>
              <a:rPr lang="zh-CN" altLang="en-US">
                <a:ea typeface="等线"/>
              </a:rPr>
              <a:t> </a:t>
            </a:r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verify </a:t>
            </a:r>
            <a:r>
              <a:rPr lang="en-US" err="1"/>
              <a:t>load_data</a:t>
            </a:r>
            <a:r>
              <a:rPr lang="en-US"/>
              <a:t> runs without errors</a:t>
            </a:r>
            <a:endParaRPr lang="zh-CN" altLang="en-US"/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altLang="zh-CN">
                <a:ea typeface="等线"/>
              </a:rPr>
              <a:t>One-shot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test:</a:t>
            </a:r>
            <a:r>
              <a:rPr lang="zh-CN" altLang="en-US">
                <a:ea typeface="等线"/>
              </a:rPr>
              <a:t> </a:t>
            </a:r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 </a:t>
            </a:r>
            <a:r>
              <a:rPr lang="en-US" err="1"/>
              <a:t>compute_deformed_mesh</a:t>
            </a:r>
            <a:r>
              <a:rPr lang="en-US"/>
              <a:t> with correct data</a:t>
            </a:r>
            <a:endParaRPr lang="zh-CN" altLang="en-US"/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 </a:t>
            </a:r>
            <a:r>
              <a:rPr lang="en-US" err="1"/>
              <a:t>load_data</a:t>
            </a:r>
            <a:r>
              <a:rPr lang="en-US"/>
              <a:t> with an invalid file</a:t>
            </a:r>
            <a:endParaRPr lang="zh-CN" altLang="en-US"/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altLang="zh-CN">
                <a:ea typeface="等线"/>
              </a:rPr>
              <a:t>Edge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test</a:t>
            </a:r>
            <a:endParaRPr lang="zh-CN" altLang="en-US">
              <a:ea typeface="等线"/>
            </a:endParaRPr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 </a:t>
            </a:r>
            <a:r>
              <a:rPr lang="en-US" err="1"/>
              <a:t>compute_deformed_mesh</a:t>
            </a:r>
            <a:r>
              <a:rPr lang="en-US"/>
              <a:t> when a required file is missing</a:t>
            </a:r>
            <a:endParaRPr lang="zh-CN" altLang="en-US"/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 </a:t>
            </a:r>
            <a:r>
              <a:rPr lang="en-US" err="1"/>
              <a:t>load_data</a:t>
            </a:r>
            <a:r>
              <a:rPr lang="en-US"/>
              <a:t> with an empty file</a:t>
            </a:r>
          </a:p>
          <a:p>
            <a:endParaRPr lang="en-US" altLang="zh-CN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Tests for GUI</a:t>
            </a:r>
            <a:endParaRPr lang="zh-CN" altLang="en-US"/>
          </a:p>
          <a:p>
            <a:pPr marL="742950" lvl="1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Smoke test</a:t>
            </a:r>
            <a:endParaRPr lang="zh-CN" altLang="en-US"/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ensure </a:t>
            </a:r>
            <a:r>
              <a:rPr lang="en-US" err="1"/>
              <a:t>check_install</a:t>
            </a:r>
            <a:r>
              <a:rPr lang="en-US"/>
              <a:t> does not throw exceptions</a:t>
            </a:r>
            <a:endParaRPr lang="zh-CN" altLang="en-US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One-shot test</a:t>
            </a:r>
            <a:endParaRPr lang="en-US">
              <a:ea typeface="맑은 고딕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</a:t>
            </a:r>
            <a:r>
              <a:rPr lang="zh-CN" altLang="en-US">
                <a:ea typeface="等线"/>
              </a:rPr>
              <a:t> </a:t>
            </a:r>
            <a:r>
              <a:rPr lang="en-US"/>
              <a:t>that</a:t>
            </a:r>
            <a:r>
              <a:rPr lang="zh-CN" altLang="en-US">
                <a:ea typeface="等线"/>
              </a:rPr>
              <a:t> </a:t>
            </a:r>
            <a:r>
              <a:rPr lang="en-US" err="1"/>
              <a:t>get_file_path</a:t>
            </a:r>
            <a:r>
              <a:rPr lang="zh-CN" altLang="en-US">
                <a:ea typeface="等线"/>
              </a:rPr>
              <a:t> </a:t>
            </a:r>
            <a:r>
              <a:rPr lang="en-US"/>
              <a:t>correctly</a:t>
            </a:r>
            <a:r>
              <a:rPr lang="zh-CN" altLang="en-US">
                <a:ea typeface="等线"/>
              </a:rPr>
              <a:t> </a:t>
            </a:r>
            <a:r>
              <a:rPr lang="en-US"/>
              <a:t>joins</a:t>
            </a:r>
            <a:r>
              <a:rPr lang="zh-CN" altLang="en-US">
                <a:ea typeface="等线"/>
              </a:rPr>
              <a:t> </a:t>
            </a:r>
            <a:r>
              <a:rPr lang="en-US"/>
              <a:t>base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and</a:t>
            </a:r>
            <a:r>
              <a:rPr lang="zh-CN" altLang="en-US">
                <a:ea typeface="等线"/>
              </a:rPr>
              <a:t> </a:t>
            </a:r>
            <a:r>
              <a:rPr lang="en-US"/>
              <a:t>relative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paths</a:t>
            </a:r>
            <a:endParaRPr lang="zh-CN" altLang="en-US"/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</a:t>
            </a:r>
            <a:r>
              <a:rPr lang="zh-CN" altLang="en-US">
                <a:ea typeface="等线"/>
              </a:rPr>
              <a:t> </a:t>
            </a:r>
            <a:r>
              <a:rPr lang="en-US" err="1"/>
              <a:t>preview_file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behavior</a:t>
            </a:r>
            <a:r>
              <a:rPr lang="zh-CN" altLang="en-US">
                <a:ea typeface="等线"/>
              </a:rPr>
              <a:t> </a:t>
            </a:r>
            <a:r>
              <a:rPr lang="en-US"/>
              <a:t>with</a:t>
            </a:r>
            <a:r>
              <a:rPr lang="zh-CN" altLang="en-US">
                <a:ea typeface="等线"/>
              </a:rPr>
              <a:t> </a:t>
            </a:r>
            <a:r>
              <a:rPr lang="en-US"/>
              <a:t>valid</a:t>
            </a:r>
            <a:r>
              <a:rPr lang="zh-CN" altLang="en-US">
                <a:ea typeface="等线"/>
              </a:rPr>
              <a:t> </a:t>
            </a:r>
            <a:r>
              <a:rPr lang="en-US"/>
              <a:t>and</a:t>
            </a:r>
            <a:r>
              <a:rPr lang="zh-CN" altLang="en-US">
                <a:ea typeface="等线"/>
              </a:rPr>
              <a:t> </a:t>
            </a:r>
            <a:r>
              <a:rPr lang="en-US"/>
              <a:t>invalid</a:t>
            </a:r>
            <a:r>
              <a:rPr lang="zh-CN" altLang="en-US">
                <a:ea typeface="等线"/>
              </a:rPr>
              <a:t> </a:t>
            </a:r>
            <a:r>
              <a:rPr lang="en-US"/>
              <a:t>file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paths</a:t>
            </a:r>
            <a:endParaRPr lang="zh-CN" altLang="en-US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Edge test</a:t>
            </a:r>
            <a:endParaRPr lang="zh-CN" altLang="en-US"/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</a:t>
            </a:r>
            <a:r>
              <a:rPr lang="zh-CN" altLang="en-US">
                <a:ea typeface="等线"/>
              </a:rPr>
              <a:t> </a:t>
            </a:r>
            <a:r>
              <a:rPr lang="en-US" err="1"/>
              <a:t>check_install</a:t>
            </a:r>
            <a:r>
              <a:rPr lang="zh-CN" altLang="en-US">
                <a:ea typeface="等线"/>
              </a:rPr>
              <a:t> </a:t>
            </a:r>
            <a:r>
              <a:rPr lang="en-US"/>
              <a:t>with</a:t>
            </a:r>
            <a:r>
              <a:rPr lang="zh-CN" altLang="en-US">
                <a:ea typeface="等线"/>
              </a:rPr>
              <a:t> </a:t>
            </a:r>
            <a:r>
              <a:rPr lang="en-US"/>
              <a:t>a</a:t>
            </a:r>
            <a:r>
              <a:rPr lang="zh-CN" altLang="en-US">
                <a:ea typeface="等线"/>
              </a:rPr>
              <a:t> </a:t>
            </a:r>
            <a:r>
              <a:rPr lang="en-US"/>
              <a:t>non-existent</a:t>
            </a:r>
            <a:r>
              <a:rPr lang="zh-CN" altLang="en-US">
                <a:ea typeface="等线"/>
              </a:rPr>
              <a:t> </a:t>
            </a:r>
            <a:r>
              <a:rPr lang="en-US"/>
              <a:t>package</a:t>
            </a:r>
            <a:endParaRPr lang="zh-CN" altLang="en-US"/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</a:t>
            </a:r>
            <a:r>
              <a:rPr lang="zh-CN" altLang="en-US">
                <a:ea typeface="等线"/>
              </a:rPr>
              <a:t> </a:t>
            </a:r>
            <a:r>
              <a:rPr lang="en-US" err="1"/>
              <a:t>browse_file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when</a:t>
            </a:r>
            <a:r>
              <a:rPr lang="zh-CN" altLang="en-US">
                <a:ea typeface="等线"/>
              </a:rPr>
              <a:t> </a:t>
            </a:r>
            <a:r>
              <a:rPr lang="en-US"/>
              <a:t>no</a:t>
            </a:r>
            <a:r>
              <a:rPr lang="zh-CN" altLang="en-US">
                <a:ea typeface="等线"/>
              </a:rPr>
              <a:t> </a:t>
            </a:r>
            <a:r>
              <a:rPr lang="en-US"/>
              <a:t>file</a:t>
            </a:r>
            <a:r>
              <a:rPr lang="zh-CN" altLang="en-US">
                <a:ea typeface="等线"/>
              </a:rPr>
              <a:t> </a:t>
            </a:r>
            <a:r>
              <a:rPr lang="en-US"/>
              <a:t>is</a:t>
            </a:r>
            <a:r>
              <a:rPr lang="zh-CN" altLang="en-US">
                <a:ea typeface="等线"/>
              </a:rPr>
              <a:t> </a:t>
            </a:r>
            <a:r>
              <a:rPr lang="en-US"/>
              <a:t>selected</a:t>
            </a:r>
            <a:endParaRPr lang="zh-CN" altLang="en-US"/>
          </a:p>
          <a:p>
            <a:pPr marL="1085850" lvl="2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Test</a:t>
            </a:r>
            <a:r>
              <a:rPr lang="zh-CN" altLang="en-US">
                <a:ea typeface="等线"/>
              </a:rPr>
              <a:t> </a:t>
            </a:r>
            <a:r>
              <a:rPr lang="en-US" err="1"/>
              <a:t>browse_directory</a:t>
            </a:r>
            <a:r>
              <a:rPr lang="zh-CN" altLang="en-US">
                <a:ea typeface="等线"/>
              </a:rPr>
              <a:t> </a:t>
            </a:r>
            <a:r>
              <a:rPr lang="en-US"/>
              <a:t>when</a:t>
            </a:r>
            <a:r>
              <a:rPr lang="zh-CN" altLang="en-US">
                <a:ea typeface="等线"/>
              </a:rPr>
              <a:t> </a:t>
            </a:r>
            <a:r>
              <a:rPr lang="en-US"/>
              <a:t>no</a:t>
            </a:r>
            <a:r>
              <a:rPr lang="zh-CN" altLang="en-US">
                <a:ea typeface="等线"/>
              </a:rPr>
              <a:t> </a:t>
            </a:r>
            <a:r>
              <a:rPr lang="en-US"/>
              <a:t>directory</a:t>
            </a:r>
            <a:r>
              <a:rPr lang="zh-CN" altLang="en-US">
                <a:ea typeface="等线"/>
              </a:rPr>
              <a:t> </a:t>
            </a:r>
            <a:r>
              <a:rPr lang="en-US"/>
              <a:t>is</a:t>
            </a:r>
            <a:r>
              <a:rPr lang="zh-CN" altLang="en-US">
                <a:ea typeface="等线"/>
              </a:rPr>
              <a:t> </a:t>
            </a:r>
            <a:r>
              <a:rPr lang="en-US"/>
              <a:t>selected</a:t>
            </a:r>
            <a:endParaRPr lang="zh-CN" altLang="en-US"/>
          </a:p>
          <a:p>
            <a:pPr marL="1143000" indent="-171450">
              <a:buFont typeface="Courier New,monospace"/>
              <a:buChar char="o"/>
            </a:pPr>
            <a:endParaRPr lang="zh-CN" altLang="en-US"/>
          </a:p>
          <a:p>
            <a:endParaRPr lang="en-US" altLang="zh-CN">
              <a:latin typeface="Calibri"/>
              <a:ea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0DE2-081B-4A6C-9C43-07CA417F0F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5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C7154-CFFC-4F3A-85B7-27C17558880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063751"/>
            <a:ext cx="9144000" cy="1446212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618C37-3EF9-44B5-81B0-435BF2BFD92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atinLnBrk="1"/>
            <a:endParaRPr lang="en-US" altLang="ko-KR">
              <a:effectLst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15EED-2B4B-4330-9CAF-3BEBF2157D8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70B4C53-DA8E-486B-8B64-BB656FED16F8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C13BD-B5E2-437A-98A7-249C5DEE791B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6FBDB-C1F2-4688-B86D-91613D05052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6759D1D7-6C91-425C-B959-FF0DAA15179C}"/>
              </a:ext>
            </a:extLst>
          </p:cNvPr>
          <p:cNvCxnSpPr>
            <a:cxnSpLocks/>
          </p:cNvCxnSpPr>
          <p:nvPr userDrawn="1"/>
        </p:nvCxnSpPr>
        <p:spPr>
          <a:xfrm>
            <a:off x="1346199" y="5900418"/>
            <a:ext cx="10845801" cy="0"/>
          </a:xfrm>
          <a:prstGeom prst="line">
            <a:avLst/>
          </a:prstGeom>
          <a:ln w="50800">
            <a:solidFill>
              <a:srgbClr val="1352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0">
            <a:extLst>
              <a:ext uri="{FF2B5EF4-FFF2-40B4-BE49-F238E27FC236}">
                <a16:creationId xmlns:a16="http://schemas.microsoft.com/office/drawing/2014/main" id="{E4ED6E52-AA20-42E8-A99C-3B310C59799A}"/>
              </a:ext>
            </a:extLst>
          </p:cNvPr>
          <p:cNvCxnSpPr>
            <a:cxnSpLocks/>
          </p:cNvCxnSpPr>
          <p:nvPr userDrawn="1"/>
        </p:nvCxnSpPr>
        <p:spPr>
          <a:xfrm>
            <a:off x="3574473" y="957399"/>
            <a:ext cx="7271328" cy="0"/>
          </a:xfrm>
          <a:prstGeom prst="line">
            <a:avLst/>
          </a:prstGeom>
          <a:ln w="50800">
            <a:solidFill>
              <a:srgbClr val="1352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2">
            <a:extLst>
              <a:ext uri="{FF2B5EF4-FFF2-40B4-BE49-F238E27FC236}">
                <a16:creationId xmlns:a16="http://schemas.microsoft.com/office/drawing/2014/main" id="{43C09175-E508-4AA6-82D6-032CD453F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226" y="331952"/>
            <a:ext cx="2206047" cy="1280216"/>
          </a:xfrm>
          <a:prstGeom prst="rect">
            <a:avLst/>
          </a:prstGeom>
        </p:spPr>
      </p:pic>
      <p:pic>
        <p:nvPicPr>
          <p:cNvPr id="44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5E3995-F20A-4106-8F94-72CD0C2C5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61758" y="6124576"/>
            <a:ext cx="464040" cy="485830"/>
          </a:xfrm>
          <a:prstGeom prst="rect">
            <a:avLst/>
          </a:prstGeom>
        </p:spPr>
      </p:pic>
      <p:pic>
        <p:nvPicPr>
          <p:cNvPr id="47" name="그림 46" descr="http://hisotrysign.blob.core.windows.net/image/skku_logo.png">
            <a:extLst>
              <a:ext uri="{FF2B5EF4-FFF2-40B4-BE49-F238E27FC236}">
                <a16:creationId xmlns:a16="http://schemas.microsoft.com/office/drawing/2014/main" id="{867CE6D5-2FE4-47A4-9A5D-B521E0EB2C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6817" y="6114470"/>
            <a:ext cx="506041" cy="506040"/>
          </a:xfrm>
          <a:custGeom>
            <a:avLst/>
            <a:gdLst>
              <a:gd name="connsiteX0" fmla="*/ 466725 w 933450"/>
              <a:gd name="connsiteY0" fmla="*/ 0 h 933450"/>
              <a:gd name="connsiteX1" fmla="*/ 933450 w 933450"/>
              <a:gd name="connsiteY1" fmla="*/ 466725 h 933450"/>
              <a:gd name="connsiteX2" fmla="*/ 466725 w 933450"/>
              <a:gd name="connsiteY2" fmla="*/ 933450 h 933450"/>
              <a:gd name="connsiteX3" fmla="*/ 0 w 933450"/>
              <a:gd name="connsiteY3" fmla="*/ 466725 h 933450"/>
              <a:gd name="connsiteX4" fmla="*/ 466725 w 933450"/>
              <a:gd name="connsiteY4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933450">
                <a:moveTo>
                  <a:pt x="466725" y="0"/>
                </a:moveTo>
                <a:cubicBezTo>
                  <a:pt x="724490" y="0"/>
                  <a:pt x="933450" y="208960"/>
                  <a:pt x="933450" y="466725"/>
                </a:cubicBezTo>
                <a:cubicBezTo>
                  <a:pt x="933450" y="724490"/>
                  <a:pt x="724490" y="933450"/>
                  <a:pt x="466725" y="933450"/>
                </a:cubicBezTo>
                <a:cubicBezTo>
                  <a:pt x="208960" y="933450"/>
                  <a:pt x="0" y="724490"/>
                  <a:pt x="0" y="466725"/>
                </a:cubicBezTo>
                <a:cubicBezTo>
                  <a:pt x="0" y="208960"/>
                  <a:pt x="208960" y="0"/>
                  <a:pt x="46672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ECB428-901D-47C8-9B7A-C1D46494E3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4352" y="6034091"/>
            <a:ext cx="1934661" cy="666798"/>
          </a:xfrm>
          <a:prstGeom prst="rect">
            <a:avLst/>
          </a:prstGeom>
        </p:spPr>
      </p:pic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0B697BE7-1361-448D-A462-364A43A16073}"/>
              </a:ext>
            </a:extLst>
          </p:cNvPr>
          <p:cNvSpPr/>
          <p:nvPr userDrawn="1"/>
        </p:nvSpPr>
        <p:spPr>
          <a:xfrm rot="5400000" flipH="1">
            <a:off x="10284002" y="2159152"/>
            <a:ext cx="3573660" cy="242330"/>
          </a:xfrm>
          <a:custGeom>
            <a:avLst/>
            <a:gdLst>
              <a:gd name="connsiteX0" fmla="*/ 3573660 w 3573660"/>
              <a:gd name="connsiteY0" fmla="*/ 242327 h 242330"/>
              <a:gd name="connsiteX1" fmla="*/ 3573660 w 3573660"/>
              <a:gd name="connsiteY1" fmla="*/ 0 h 242330"/>
              <a:gd name="connsiteX2" fmla="*/ 2856253 w 3573660"/>
              <a:gd name="connsiteY2" fmla="*/ 0 h 242330"/>
              <a:gd name="connsiteX3" fmla="*/ 2811637 w 3573660"/>
              <a:gd name="connsiteY3" fmla="*/ 0 h 242330"/>
              <a:gd name="connsiteX4" fmla="*/ 2599179 w 3573660"/>
              <a:gd name="connsiteY4" fmla="*/ 0 h 242330"/>
              <a:gd name="connsiteX5" fmla="*/ 2286068 w 3573660"/>
              <a:gd name="connsiteY5" fmla="*/ 0 h 242330"/>
              <a:gd name="connsiteX6" fmla="*/ 2094230 w 3573660"/>
              <a:gd name="connsiteY6" fmla="*/ 0 h 242330"/>
              <a:gd name="connsiteX7" fmla="*/ 2049615 w 3573660"/>
              <a:gd name="connsiteY7" fmla="*/ 0 h 242330"/>
              <a:gd name="connsiteX8" fmla="*/ 1837156 w 3573660"/>
              <a:gd name="connsiteY8" fmla="*/ 0 h 242330"/>
              <a:gd name="connsiteX9" fmla="*/ 1568661 w 3573660"/>
              <a:gd name="connsiteY9" fmla="*/ 0 h 242330"/>
              <a:gd name="connsiteX10" fmla="*/ 1524045 w 3573660"/>
              <a:gd name="connsiteY10" fmla="*/ 0 h 242330"/>
              <a:gd name="connsiteX11" fmla="*/ 1311587 w 3573660"/>
              <a:gd name="connsiteY11" fmla="*/ 0 h 242330"/>
              <a:gd name="connsiteX12" fmla="*/ 1287592 w 3573660"/>
              <a:gd name="connsiteY12" fmla="*/ 0 h 242330"/>
              <a:gd name="connsiteX13" fmla="*/ 806638 w 3573660"/>
              <a:gd name="connsiteY13" fmla="*/ 0 h 242330"/>
              <a:gd name="connsiteX14" fmla="*/ 762023 w 3573660"/>
              <a:gd name="connsiteY14" fmla="*/ 0 h 242330"/>
              <a:gd name="connsiteX15" fmla="*/ 549564 w 3573660"/>
              <a:gd name="connsiteY15" fmla="*/ 0 h 242330"/>
              <a:gd name="connsiteX16" fmla="*/ 0 w 3573660"/>
              <a:gd name="connsiteY16" fmla="*/ 0 h 242330"/>
              <a:gd name="connsiteX17" fmla="*/ 242330 w 3573660"/>
              <a:gd name="connsiteY17" fmla="*/ 242330 h 242330"/>
              <a:gd name="connsiteX18" fmla="*/ 806638 w 3573660"/>
              <a:gd name="connsiteY18" fmla="*/ 242330 h 242330"/>
              <a:gd name="connsiteX19" fmla="*/ 806638 w 3573660"/>
              <a:gd name="connsiteY19" fmla="*/ 242327 h 242330"/>
              <a:gd name="connsiteX20" fmla="*/ 1004350 w 3573660"/>
              <a:gd name="connsiteY20" fmla="*/ 242327 h 242330"/>
              <a:gd name="connsiteX21" fmla="*/ 1004353 w 3573660"/>
              <a:gd name="connsiteY21" fmla="*/ 242330 h 242330"/>
              <a:gd name="connsiteX22" fmla="*/ 1529922 w 3573660"/>
              <a:gd name="connsiteY22" fmla="*/ 242330 h 242330"/>
              <a:gd name="connsiteX23" fmla="*/ 1568661 w 3573660"/>
              <a:gd name="connsiteY23" fmla="*/ 242330 h 242330"/>
              <a:gd name="connsiteX24" fmla="*/ 2094230 w 3573660"/>
              <a:gd name="connsiteY24" fmla="*/ 242330 h 242330"/>
              <a:gd name="connsiteX25" fmla="*/ 2094230 w 3573660"/>
              <a:gd name="connsiteY25" fmla="*/ 242327 h 242330"/>
              <a:gd name="connsiteX26" fmla="*/ 2286068 w 3573660"/>
              <a:gd name="connsiteY26" fmla="*/ 242327 h 242330"/>
              <a:gd name="connsiteX27" fmla="*/ 2291942 w 3573660"/>
              <a:gd name="connsiteY27" fmla="*/ 242327 h 242330"/>
              <a:gd name="connsiteX28" fmla="*/ 2291945 w 3573660"/>
              <a:gd name="connsiteY28" fmla="*/ 242330 h 242330"/>
              <a:gd name="connsiteX29" fmla="*/ 2856253 w 3573660"/>
              <a:gd name="connsiteY29" fmla="*/ 242330 h 242330"/>
              <a:gd name="connsiteX30" fmla="*/ 2856253 w 3573660"/>
              <a:gd name="connsiteY30" fmla="*/ 242327 h 24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3660" h="242330">
                <a:moveTo>
                  <a:pt x="3573660" y="242327"/>
                </a:moveTo>
                <a:lnTo>
                  <a:pt x="3573660" y="0"/>
                </a:lnTo>
                <a:lnTo>
                  <a:pt x="2856253" y="0"/>
                </a:lnTo>
                <a:lnTo>
                  <a:pt x="2811637" y="0"/>
                </a:lnTo>
                <a:lnTo>
                  <a:pt x="2599179" y="0"/>
                </a:lnTo>
                <a:lnTo>
                  <a:pt x="2286068" y="0"/>
                </a:lnTo>
                <a:lnTo>
                  <a:pt x="2094230" y="0"/>
                </a:lnTo>
                <a:lnTo>
                  <a:pt x="2049615" y="0"/>
                </a:lnTo>
                <a:lnTo>
                  <a:pt x="1837156" y="0"/>
                </a:lnTo>
                <a:lnTo>
                  <a:pt x="1568661" y="0"/>
                </a:lnTo>
                <a:lnTo>
                  <a:pt x="1524045" y="0"/>
                </a:lnTo>
                <a:lnTo>
                  <a:pt x="1311587" y="0"/>
                </a:lnTo>
                <a:lnTo>
                  <a:pt x="1287592" y="0"/>
                </a:lnTo>
                <a:lnTo>
                  <a:pt x="806638" y="0"/>
                </a:lnTo>
                <a:lnTo>
                  <a:pt x="762023" y="0"/>
                </a:lnTo>
                <a:lnTo>
                  <a:pt x="549564" y="0"/>
                </a:lnTo>
                <a:lnTo>
                  <a:pt x="0" y="0"/>
                </a:lnTo>
                <a:lnTo>
                  <a:pt x="242330" y="242330"/>
                </a:lnTo>
                <a:lnTo>
                  <a:pt x="806638" y="242330"/>
                </a:lnTo>
                <a:lnTo>
                  <a:pt x="806638" y="242327"/>
                </a:lnTo>
                <a:lnTo>
                  <a:pt x="1004350" y="242327"/>
                </a:lnTo>
                <a:lnTo>
                  <a:pt x="1004353" y="242330"/>
                </a:lnTo>
                <a:lnTo>
                  <a:pt x="1529922" y="242330"/>
                </a:lnTo>
                <a:lnTo>
                  <a:pt x="1568661" y="242330"/>
                </a:lnTo>
                <a:lnTo>
                  <a:pt x="2094230" y="242330"/>
                </a:lnTo>
                <a:lnTo>
                  <a:pt x="2094230" y="242327"/>
                </a:lnTo>
                <a:lnTo>
                  <a:pt x="2286068" y="242327"/>
                </a:lnTo>
                <a:lnTo>
                  <a:pt x="2291942" y="242327"/>
                </a:lnTo>
                <a:lnTo>
                  <a:pt x="2291945" y="242330"/>
                </a:lnTo>
                <a:lnTo>
                  <a:pt x="2856253" y="242330"/>
                </a:lnTo>
                <a:lnTo>
                  <a:pt x="2856253" y="242327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B3C1E4F-3DCD-43B8-B5CD-535E657F4D69}"/>
              </a:ext>
            </a:extLst>
          </p:cNvPr>
          <p:cNvSpPr/>
          <p:nvPr userDrawn="1"/>
        </p:nvSpPr>
        <p:spPr>
          <a:xfrm>
            <a:off x="9716742" y="2"/>
            <a:ext cx="2475258" cy="986971"/>
          </a:xfrm>
          <a:custGeom>
            <a:avLst/>
            <a:gdLst>
              <a:gd name="connsiteX0" fmla="*/ 0 w 2293256"/>
              <a:gd name="connsiteY0" fmla="*/ 0 h 914401"/>
              <a:gd name="connsiteX1" fmla="*/ 2073706 w 2293256"/>
              <a:gd name="connsiteY1" fmla="*/ 0 h 914401"/>
              <a:gd name="connsiteX2" fmla="*/ 2293256 w 2293256"/>
              <a:gd name="connsiteY2" fmla="*/ 0 h 914401"/>
              <a:gd name="connsiteX3" fmla="*/ 2293256 w 2293256"/>
              <a:gd name="connsiteY3" fmla="*/ 914401 h 914401"/>
              <a:gd name="connsiteX4" fmla="*/ 914401 w 2293256"/>
              <a:gd name="connsiteY4" fmla="*/ 914401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256" h="914401">
                <a:moveTo>
                  <a:pt x="0" y="0"/>
                </a:moveTo>
                <a:lnTo>
                  <a:pt x="2073706" y="0"/>
                </a:lnTo>
                <a:lnTo>
                  <a:pt x="2293256" y="0"/>
                </a:lnTo>
                <a:lnTo>
                  <a:pt x="2293256" y="914401"/>
                </a:lnTo>
                <a:lnTo>
                  <a:pt x="914401" y="914401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F2E5C91C-7DD3-4915-83BA-F10EA511C335}"/>
              </a:ext>
            </a:extLst>
          </p:cNvPr>
          <p:cNvSpPr/>
          <p:nvPr userDrawn="1"/>
        </p:nvSpPr>
        <p:spPr>
          <a:xfrm rot="10800000">
            <a:off x="10087429" y="1"/>
            <a:ext cx="2104571" cy="2104571"/>
          </a:xfrm>
          <a:prstGeom prst="triangle">
            <a:avLst>
              <a:gd name="adj" fmla="val 0"/>
            </a:avLst>
          </a:prstGeom>
          <a:solidFill>
            <a:srgbClr val="028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194D43D6-06AE-4E57-B68F-000291AB8044}"/>
              </a:ext>
            </a:extLst>
          </p:cNvPr>
          <p:cNvSpPr/>
          <p:nvPr userDrawn="1"/>
        </p:nvSpPr>
        <p:spPr>
          <a:xfrm rot="10800000">
            <a:off x="10591800" y="2"/>
            <a:ext cx="1600200" cy="1600200"/>
          </a:xfrm>
          <a:prstGeom prst="triangle">
            <a:avLst>
              <a:gd name="adj" fmla="val 0"/>
            </a:avLst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AF4143EF-FF6F-4FC4-85A7-91719F8AB4B5}"/>
              </a:ext>
            </a:extLst>
          </p:cNvPr>
          <p:cNvSpPr/>
          <p:nvPr userDrawn="1"/>
        </p:nvSpPr>
        <p:spPr>
          <a:xfrm rot="16200000" flipH="1">
            <a:off x="-1665662" y="4456519"/>
            <a:ext cx="3573660" cy="242330"/>
          </a:xfrm>
          <a:custGeom>
            <a:avLst/>
            <a:gdLst>
              <a:gd name="connsiteX0" fmla="*/ 3573660 w 3573660"/>
              <a:gd name="connsiteY0" fmla="*/ 242327 h 242330"/>
              <a:gd name="connsiteX1" fmla="*/ 3573660 w 3573660"/>
              <a:gd name="connsiteY1" fmla="*/ 0 h 242330"/>
              <a:gd name="connsiteX2" fmla="*/ 2856253 w 3573660"/>
              <a:gd name="connsiteY2" fmla="*/ 0 h 242330"/>
              <a:gd name="connsiteX3" fmla="*/ 2811637 w 3573660"/>
              <a:gd name="connsiteY3" fmla="*/ 0 h 242330"/>
              <a:gd name="connsiteX4" fmla="*/ 2599179 w 3573660"/>
              <a:gd name="connsiteY4" fmla="*/ 0 h 242330"/>
              <a:gd name="connsiteX5" fmla="*/ 2286068 w 3573660"/>
              <a:gd name="connsiteY5" fmla="*/ 0 h 242330"/>
              <a:gd name="connsiteX6" fmla="*/ 2094230 w 3573660"/>
              <a:gd name="connsiteY6" fmla="*/ 0 h 242330"/>
              <a:gd name="connsiteX7" fmla="*/ 2049615 w 3573660"/>
              <a:gd name="connsiteY7" fmla="*/ 0 h 242330"/>
              <a:gd name="connsiteX8" fmla="*/ 1837156 w 3573660"/>
              <a:gd name="connsiteY8" fmla="*/ 0 h 242330"/>
              <a:gd name="connsiteX9" fmla="*/ 1568661 w 3573660"/>
              <a:gd name="connsiteY9" fmla="*/ 0 h 242330"/>
              <a:gd name="connsiteX10" fmla="*/ 1524045 w 3573660"/>
              <a:gd name="connsiteY10" fmla="*/ 0 h 242330"/>
              <a:gd name="connsiteX11" fmla="*/ 1311587 w 3573660"/>
              <a:gd name="connsiteY11" fmla="*/ 0 h 242330"/>
              <a:gd name="connsiteX12" fmla="*/ 1287592 w 3573660"/>
              <a:gd name="connsiteY12" fmla="*/ 0 h 242330"/>
              <a:gd name="connsiteX13" fmla="*/ 806638 w 3573660"/>
              <a:gd name="connsiteY13" fmla="*/ 0 h 242330"/>
              <a:gd name="connsiteX14" fmla="*/ 762023 w 3573660"/>
              <a:gd name="connsiteY14" fmla="*/ 0 h 242330"/>
              <a:gd name="connsiteX15" fmla="*/ 549564 w 3573660"/>
              <a:gd name="connsiteY15" fmla="*/ 0 h 242330"/>
              <a:gd name="connsiteX16" fmla="*/ 0 w 3573660"/>
              <a:gd name="connsiteY16" fmla="*/ 0 h 242330"/>
              <a:gd name="connsiteX17" fmla="*/ 242330 w 3573660"/>
              <a:gd name="connsiteY17" fmla="*/ 242330 h 242330"/>
              <a:gd name="connsiteX18" fmla="*/ 806638 w 3573660"/>
              <a:gd name="connsiteY18" fmla="*/ 242330 h 242330"/>
              <a:gd name="connsiteX19" fmla="*/ 806638 w 3573660"/>
              <a:gd name="connsiteY19" fmla="*/ 242327 h 242330"/>
              <a:gd name="connsiteX20" fmla="*/ 1004350 w 3573660"/>
              <a:gd name="connsiteY20" fmla="*/ 242327 h 242330"/>
              <a:gd name="connsiteX21" fmla="*/ 1004353 w 3573660"/>
              <a:gd name="connsiteY21" fmla="*/ 242330 h 242330"/>
              <a:gd name="connsiteX22" fmla="*/ 1529922 w 3573660"/>
              <a:gd name="connsiteY22" fmla="*/ 242330 h 242330"/>
              <a:gd name="connsiteX23" fmla="*/ 1568661 w 3573660"/>
              <a:gd name="connsiteY23" fmla="*/ 242330 h 242330"/>
              <a:gd name="connsiteX24" fmla="*/ 2094230 w 3573660"/>
              <a:gd name="connsiteY24" fmla="*/ 242330 h 242330"/>
              <a:gd name="connsiteX25" fmla="*/ 2094230 w 3573660"/>
              <a:gd name="connsiteY25" fmla="*/ 242327 h 242330"/>
              <a:gd name="connsiteX26" fmla="*/ 2286068 w 3573660"/>
              <a:gd name="connsiteY26" fmla="*/ 242327 h 242330"/>
              <a:gd name="connsiteX27" fmla="*/ 2291942 w 3573660"/>
              <a:gd name="connsiteY27" fmla="*/ 242327 h 242330"/>
              <a:gd name="connsiteX28" fmla="*/ 2291945 w 3573660"/>
              <a:gd name="connsiteY28" fmla="*/ 242330 h 242330"/>
              <a:gd name="connsiteX29" fmla="*/ 2856253 w 3573660"/>
              <a:gd name="connsiteY29" fmla="*/ 242330 h 242330"/>
              <a:gd name="connsiteX30" fmla="*/ 2856253 w 3573660"/>
              <a:gd name="connsiteY30" fmla="*/ 242327 h 24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3660" h="242330">
                <a:moveTo>
                  <a:pt x="3573660" y="242327"/>
                </a:moveTo>
                <a:lnTo>
                  <a:pt x="3573660" y="0"/>
                </a:lnTo>
                <a:lnTo>
                  <a:pt x="2856253" y="0"/>
                </a:lnTo>
                <a:lnTo>
                  <a:pt x="2811637" y="0"/>
                </a:lnTo>
                <a:lnTo>
                  <a:pt x="2599179" y="0"/>
                </a:lnTo>
                <a:lnTo>
                  <a:pt x="2286068" y="0"/>
                </a:lnTo>
                <a:lnTo>
                  <a:pt x="2094230" y="0"/>
                </a:lnTo>
                <a:lnTo>
                  <a:pt x="2049615" y="0"/>
                </a:lnTo>
                <a:lnTo>
                  <a:pt x="1837156" y="0"/>
                </a:lnTo>
                <a:lnTo>
                  <a:pt x="1568661" y="0"/>
                </a:lnTo>
                <a:lnTo>
                  <a:pt x="1524045" y="0"/>
                </a:lnTo>
                <a:lnTo>
                  <a:pt x="1311587" y="0"/>
                </a:lnTo>
                <a:lnTo>
                  <a:pt x="1287592" y="0"/>
                </a:lnTo>
                <a:lnTo>
                  <a:pt x="806638" y="0"/>
                </a:lnTo>
                <a:lnTo>
                  <a:pt x="762023" y="0"/>
                </a:lnTo>
                <a:lnTo>
                  <a:pt x="549564" y="0"/>
                </a:lnTo>
                <a:lnTo>
                  <a:pt x="0" y="0"/>
                </a:lnTo>
                <a:lnTo>
                  <a:pt x="242330" y="242330"/>
                </a:lnTo>
                <a:lnTo>
                  <a:pt x="806638" y="242330"/>
                </a:lnTo>
                <a:lnTo>
                  <a:pt x="806638" y="242327"/>
                </a:lnTo>
                <a:lnTo>
                  <a:pt x="1004350" y="242327"/>
                </a:lnTo>
                <a:lnTo>
                  <a:pt x="1004353" y="242330"/>
                </a:lnTo>
                <a:lnTo>
                  <a:pt x="1529922" y="242330"/>
                </a:lnTo>
                <a:lnTo>
                  <a:pt x="1568661" y="242330"/>
                </a:lnTo>
                <a:lnTo>
                  <a:pt x="2094230" y="242330"/>
                </a:lnTo>
                <a:lnTo>
                  <a:pt x="2094230" y="242327"/>
                </a:lnTo>
                <a:lnTo>
                  <a:pt x="2286068" y="242327"/>
                </a:lnTo>
                <a:lnTo>
                  <a:pt x="2291942" y="242327"/>
                </a:lnTo>
                <a:lnTo>
                  <a:pt x="2291945" y="242330"/>
                </a:lnTo>
                <a:lnTo>
                  <a:pt x="2856253" y="242330"/>
                </a:lnTo>
                <a:lnTo>
                  <a:pt x="2856253" y="242327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52A4FAA1-7247-4341-A810-4A26E77EACD5}"/>
              </a:ext>
            </a:extLst>
          </p:cNvPr>
          <p:cNvSpPr/>
          <p:nvPr userDrawn="1"/>
        </p:nvSpPr>
        <p:spPr>
          <a:xfrm rot="10800000">
            <a:off x="0" y="5871028"/>
            <a:ext cx="2475258" cy="986971"/>
          </a:xfrm>
          <a:custGeom>
            <a:avLst/>
            <a:gdLst>
              <a:gd name="connsiteX0" fmla="*/ 0 w 2293256"/>
              <a:gd name="connsiteY0" fmla="*/ 0 h 914401"/>
              <a:gd name="connsiteX1" fmla="*/ 2073706 w 2293256"/>
              <a:gd name="connsiteY1" fmla="*/ 0 h 914401"/>
              <a:gd name="connsiteX2" fmla="*/ 2293256 w 2293256"/>
              <a:gd name="connsiteY2" fmla="*/ 0 h 914401"/>
              <a:gd name="connsiteX3" fmla="*/ 2293256 w 2293256"/>
              <a:gd name="connsiteY3" fmla="*/ 914401 h 914401"/>
              <a:gd name="connsiteX4" fmla="*/ 914401 w 2293256"/>
              <a:gd name="connsiteY4" fmla="*/ 914401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256" h="914401">
                <a:moveTo>
                  <a:pt x="0" y="0"/>
                </a:moveTo>
                <a:lnTo>
                  <a:pt x="2073706" y="0"/>
                </a:lnTo>
                <a:lnTo>
                  <a:pt x="2293256" y="0"/>
                </a:lnTo>
                <a:lnTo>
                  <a:pt x="2293256" y="914401"/>
                </a:lnTo>
                <a:lnTo>
                  <a:pt x="914401" y="914401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이등변 삼각형 123">
            <a:extLst>
              <a:ext uri="{FF2B5EF4-FFF2-40B4-BE49-F238E27FC236}">
                <a16:creationId xmlns:a16="http://schemas.microsoft.com/office/drawing/2014/main" id="{39F13B47-9278-45DC-9C98-54CEC56885AB}"/>
              </a:ext>
            </a:extLst>
          </p:cNvPr>
          <p:cNvSpPr/>
          <p:nvPr userDrawn="1"/>
        </p:nvSpPr>
        <p:spPr>
          <a:xfrm>
            <a:off x="0" y="4753429"/>
            <a:ext cx="2104571" cy="2104571"/>
          </a:xfrm>
          <a:prstGeom prst="triangle">
            <a:avLst>
              <a:gd name="adj" fmla="val 0"/>
            </a:avLst>
          </a:prstGeom>
          <a:solidFill>
            <a:srgbClr val="028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이등변 삼각형 125">
            <a:extLst>
              <a:ext uri="{FF2B5EF4-FFF2-40B4-BE49-F238E27FC236}">
                <a16:creationId xmlns:a16="http://schemas.microsoft.com/office/drawing/2014/main" id="{44E037D7-1D68-4D31-9ADC-BDC385CE6BC2}"/>
              </a:ext>
            </a:extLst>
          </p:cNvPr>
          <p:cNvSpPr/>
          <p:nvPr userDrawn="1"/>
        </p:nvSpPr>
        <p:spPr>
          <a:xfrm>
            <a:off x="0" y="5257799"/>
            <a:ext cx="1600200" cy="1600200"/>
          </a:xfrm>
          <a:prstGeom prst="triangle">
            <a:avLst>
              <a:gd name="adj" fmla="val 0"/>
            </a:avLst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3A798F2A-6921-4269-A5C0-0EAC9C372D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94" t="4940" r="16592" b="5311"/>
          <a:stretch/>
        </p:blipFill>
        <p:spPr>
          <a:xfrm>
            <a:off x="171506" y="266699"/>
            <a:ext cx="1734866" cy="1325245"/>
          </a:xfrm>
          <a:custGeom>
            <a:avLst/>
            <a:gdLst>
              <a:gd name="connsiteX0" fmla="*/ 0 w 1734866"/>
              <a:gd name="connsiteY0" fmla="*/ 0 h 1325245"/>
              <a:gd name="connsiteX1" fmla="*/ 1734866 w 1734866"/>
              <a:gd name="connsiteY1" fmla="*/ 0 h 1325245"/>
              <a:gd name="connsiteX2" fmla="*/ 1734866 w 1734866"/>
              <a:gd name="connsiteY2" fmla="*/ 458177 h 1325245"/>
              <a:gd name="connsiteX3" fmla="*/ 1623726 w 1734866"/>
              <a:gd name="connsiteY3" fmla="*/ 466726 h 1325245"/>
              <a:gd name="connsiteX4" fmla="*/ 1654683 w 1734866"/>
              <a:gd name="connsiteY4" fmla="*/ 631032 h 1325245"/>
              <a:gd name="connsiteX5" fmla="*/ 1514189 w 1734866"/>
              <a:gd name="connsiteY5" fmla="*/ 892970 h 1325245"/>
              <a:gd name="connsiteX6" fmla="*/ 1102233 w 1734866"/>
              <a:gd name="connsiteY6" fmla="*/ 921545 h 1325245"/>
              <a:gd name="connsiteX7" fmla="*/ 954814 w 1734866"/>
              <a:gd name="connsiteY7" fmla="*/ 1325245 h 1325245"/>
              <a:gd name="connsiteX8" fmla="*/ 0 w 1734866"/>
              <a:gd name="connsiteY8" fmla="*/ 1325245 h 132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4866" h="1325245">
                <a:moveTo>
                  <a:pt x="0" y="0"/>
                </a:moveTo>
                <a:lnTo>
                  <a:pt x="1734866" y="0"/>
                </a:lnTo>
                <a:lnTo>
                  <a:pt x="1734866" y="458177"/>
                </a:lnTo>
                <a:lnTo>
                  <a:pt x="1623726" y="466726"/>
                </a:lnTo>
                <a:lnTo>
                  <a:pt x="1654683" y="631032"/>
                </a:lnTo>
                <a:lnTo>
                  <a:pt x="1514189" y="892970"/>
                </a:lnTo>
                <a:lnTo>
                  <a:pt x="1102233" y="921545"/>
                </a:lnTo>
                <a:lnTo>
                  <a:pt x="954814" y="1325245"/>
                </a:lnTo>
                <a:lnTo>
                  <a:pt x="0" y="13252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4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7A91-507E-4726-B92F-FC5DC956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7D567A-F6EE-4B20-8026-5F510B0D0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2222D-DB26-44DF-BDFE-1B4CF27F5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07E6E-8C54-4997-B67E-42942EEE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1DC8-9EEC-4DF6-A13F-0453D4BDB7AE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11095A-6660-451F-96BC-274C0175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F2CC4-0796-4D37-88F4-7D582932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76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40F37-3130-4E2C-A02A-B4D64557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6EE15-ECEF-4566-B63F-DCDBAF2EA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E44C7-51D5-420C-AEF1-6B950544D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30AC-A253-4C02-AA94-D354A87A5947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9130E-3E84-467C-BC15-F3F3D0AE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37186-F4E8-4182-8704-7F70F459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34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09F9B6-321C-47A6-826D-617A68E9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82FFA0-654A-4F77-9368-E3A07752F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561C9-A984-40A8-B21A-8D81939B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E086-6D85-4E22-99EB-7180BAAD5718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EA01A-90FD-4FB9-807E-BB876C14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39C14-120C-4438-B898-9B2C011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7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2DF75AD-689B-4E07-93EA-4E9FA29ED444}"/>
              </a:ext>
            </a:extLst>
          </p:cNvPr>
          <p:cNvSpPr/>
          <p:nvPr userDrawn="1"/>
        </p:nvSpPr>
        <p:spPr>
          <a:xfrm rot="10800000">
            <a:off x="-2" y="6572250"/>
            <a:ext cx="12211051" cy="285749"/>
          </a:xfrm>
          <a:custGeom>
            <a:avLst/>
            <a:gdLst>
              <a:gd name="connsiteX0" fmla="*/ 0 w 12191999"/>
              <a:gd name="connsiteY0" fmla="*/ 0 h 321673"/>
              <a:gd name="connsiteX1" fmla="*/ 7330625 w 12191999"/>
              <a:gd name="connsiteY1" fmla="*/ 0 h 321673"/>
              <a:gd name="connsiteX2" fmla="*/ 11024771 w 12191999"/>
              <a:gd name="connsiteY2" fmla="*/ 0 h 321673"/>
              <a:gd name="connsiteX3" fmla="*/ 12191999 w 12191999"/>
              <a:gd name="connsiteY3" fmla="*/ 0 h 321673"/>
              <a:gd name="connsiteX4" fmla="*/ 12191999 w 12191999"/>
              <a:gd name="connsiteY4" fmla="*/ 321673 h 321673"/>
              <a:gd name="connsiteX5" fmla="*/ 4861375 w 12191999"/>
              <a:gd name="connsiteY5" fmla="*/ 321673 h 321673"/>
              <a:gd name="connsiteX6" fmla="*/ 1167228 w 12191999"/>
              <a:gd name="connsiteY6" fmla="*/ 321673 h 321673"/>
              <a:gd name="connsiteX7" fmla="*/ 0 w 12191999"/>
              <a:gd name="connsiteY7" fmla="*/ 321673 h 3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21673">
                <a:moveTo>
                  <a:pt x="0" y="0"/>
                </a:moveTo>
                <a:lnTo>
                  <a:pt x="7330625" y="0"/>
                </a:lnTo>
                <a:lnTo>
                  <a:pt x="11024771" y="0"/>
                </a:lnTo>
                <a:lnTo>
                  <a:pt x="12191999" y="0"/>
                </a:lnTo>
                <a:lnTo>
                  <a:pt x="12191999" y="321673"/>
                </a:lnTo>
                <a:lnTo>
                  <a:pt x="4861375" y="321673"/>
                </a:lnTo>
                <a:lnTo>
                  <a:pt x="1167228" y="321673"/>
                </a:lnTo>
                <a:lnTo>
                  <a:pt x="0" y="321673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71DE0DF-7B70-42F3-AD0F-621EB665ED00}"/>
              </a:ext>
            </a:extLst>
          </p:cNvPr>
          <p:cNvSpPr/>
          <p:nvPr userDrawn="1"/>
        </p:nvSpPr>
        <p:spPr>
          <a:xfrm>
            <a:off x="0" y="1"/>
            <a:ext cx="12191999" cy="718388"/>
          </a:xfrm>
          <a:custGeom>
            <a:avLst/>
            <a:gdLst>
              <a:gd name="connsiteX0" fmla="*/ 0 w 12191999"/>
              <a:gd name="connsiteY0" fmla="*/ 0 h 321673"/>
              <a:gd name="connsiteX1" fmla="*/ 7330625 w 12191999"/>
              <a:gd name="connsiteY1" fmla="*/ 0 h 321673"/>
              <a:gd name="connsiteX2" fmla="*/ 11024771 w 12191999"/>
              <a:gd name="connsiteY2" fmla="*/ 0 h 321673"/>
              <a:gd name="connsiteX3" fmla="*/ 12191999 w 12191999"/>
              <a:gd name="connsiteY3" fmla="*/ 0 h 321673"/>
              <a:gd name="connsiteX4" fmla="*/ 12191999 w 12191999"/>
              <a:gd name="connsiteY4" fmla="*/ 321673 h 321673"/>
              <a:gd name="connsiteX5" fmla="*/ 4861375 w 12191999"/>
              <a:gd name="connsiteY5" fmla="*/ 321673 h 321673"/>
              <a:gd name="connsiteX6" fmla="*/ 1167228 w 12191999"/>
              <a:gd name="connsiteY6" fmla="*/ 321673 h 321673"/>
              <a:gd name="connsiteX7" fmla="*/ 0 w 12191999"/>
              <a:gd name="connsiteY7" fmla="*/ 321673 h 3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21673">
                <a:moveTo>
                  <a:pt x="0" y="0"/>
                </a:moveTo>
                <a:lnTo>
                  <a:pt x="7330625" y="0"/>
                </a:lnTo>
                <a:lnTo>
                  <a:pt x="11024771" y="0"/>
                </a:lnTo>
                <a:lnTo>
                  <a:pt x="12191999" y="0"/>
                </a:lnTo>
                <a:lnTo>
                  <a:pt x="12191999" y="321673"/>
                </a:lnTo>
                <a:lnTo>
                  <a:pt x="4861375" y="321673"/>
                </a:lnTo>
                <a:lnTo>
                  <a:pt x="1167228" y="321673"/>
                </a:lnTo>
                <a:lnTo>
                  <a:pt x="0" y="321673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006284-A98A-46FA-BA66-5B13C4E3B72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025" y="33353"/>
            <a:ext cx="8096250" cy="651686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939D3-5729-40E5-BC73-05BC78DCA57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B9D46-1E73-45D9-B8CD-8115901F111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D96130F-52F1-47A9-ABF1-838E783425E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130C1-B31D-408A-B91A-76FEAE2A949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21BAFA2-F641-42F8-9214-41515D4012EC}"/>
              </a:ext>
            </a:extLst>
          </p:cNvPr>
          <p:cNvSpPr/>
          <p:nvPr userDrawn="1"/>
        </p:nvSpPr>
        <p:spPr>
          <a:xfrm rot="10800000">
            <a:off x="10339615" y="1"/>
            <a:ext cx="1852384" cy="718387"/>
          </a:xfrm>
          <a:custGeom>
            <a:avLst/>
            <a:gdLst>
              <a:gd name="connsiteX0" fmla="*/ 1852384 w 1852384"/>
              <a:gd name="connsiteY0" fmla="*/ 718387 h 718387"/>
              <a:gd name="connsiteX1" fmla="*/ 0 w 1852384"/>
              <a:gd name="connsiteY1" fmla="*/ 718387 h 718387"/>
              <a:gd name="connsiteX2" fmla="*/ 0 w 1852384"/>
              <a:gd name="connsiteY2" fmla="*/ 0 h 718387"/>
              <a:gd name="connsiteX3" fmla="*/ 1133997 w 1852384"/>
              <a:gd name="connsiteY3" fmla="*/ 0 h 71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2384" h="718387">
                <a:moveTo>
                  <a:pt x="1852384" y="718387"/>
                </a:moveTo>
                <a:lnTo>
                  <a:pt x="0" y="718387"/>
                </a:lnTo>
                <a:lnTo>
                  <a:pt x="0" y="0"/>
                </a:lnTo>
                <a:lnTo>
                  <a:pt x="1133997" y="0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6E8907C-C014-4C09-AB18-6A1B7954FDCD}"/>
              </a:ext>
            </a:extLst>
          </p:cNvPr>
          <p:cNvSpPr/>
          <p:nvPr userDrawn="1"/>
        </p:nvSpPr>
        <p:spPr>
          <a:xfrm>
            <a:off x="0" y="6572250"/>
            <a:ext cx="1852386" cy="285749"/>
          </a:xfrm>
          <a:custGeom>
            <a:avLst/>
            <a:gdLst>
              <a:gd name="connsiteX0" fmla="*/ 0 w 1852386"/>
              <a:gd name="connsiteY0" fmla="*/ 0 h 285749"/>
              <a:gd name="connsiteX1" fmla="*/ 1566637 w 1852386"/>
              <a:gd name="connsiteY1" fmla="*/ 0 h 285749"/>
              <a:gd name="connsiteX2" fmla="*/ 1852386 w 1852386"/>
              <a:gd name="connsiteY2" fmla="*/ 285749 h 285749"/>
              <a:gd name="connsiteX3" fmla="*/ 916867 w 1852386"/>
              <a:gd name="connsiteY3" fmla="*/ 285749 h 285749"/>
              <a:gd name="connsiteX4" fmla="*/ 0 w 1852386"/>
              <a:gd name="connsiteY4" fmla="*/ 285749 h 28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386" h="285749">
                <a:moveTo>
                  <a:pt x="0" y="0"/>
                </a:moveTo>
                <a:lnTo>
                  <a:pt x="1566637" y="0"/>
                </a:lnTo>
                <a:lnTo>
                  <a:pt x="1852386" y="285749"/>
                </a:lnTo>
                <a:lnTo>
                  <a:pt x="916867" y="285749"/>
                </a:lnTo>
                <a:lnTo>
                  <a:pt x="0" y="285749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E87E9741-2EE4-4515-85BA-87EFEDFC3E89}"/>
              </a:ext>
            </a:extLst>
          </p:cNvPr>
          <p:cNvSpPr/>
          <p:nvPr userDrawn="1"/>
        </p:nvSpPr>
        <p:spPr>
          <a:xfrm>
            <a:off x="0" y="6572250"/>
            <a:ext cx="1600199" cy="285748"/>
          </a:xfrm>
          <a:custGeom>
            <a:avLst/>
            <a:gdLst>
              <a:gd name="connsiteX0" fmla="*/ 0 w 1600199"/>
              <a:gd name="connsiteY0" fmla="*/ 0 h 285748"/>
              <a:gd name="connsiteX1" fmla="*/ 1314451 w 1600199"/>
              <a:gd name="connsiteY1" fmla="*/ 0 h 285748"/>
              <a:gd name="connsiteX2" fmla="*/ 1600199 w 1600199"/>
              <a:gd name="connsiteY2" fmla="*/ 285748 h 285748"/>
              <a:gd name="connsiteX3" fmla="*/ 0 w 1600199"/>
              <a:gd name="connsiteY3" fmla="*/ 285748 h 28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199" h="285748">
                <a:moveTo>
                  <a:pt x="0" y="0"/>
                </a:moveTo>
                <a:lnTo>
                  <a:pt x="1314451" y="0"/>
                </a:lnTo>
                <a:lnTo>
                  <a:pt x="1600199" y="285748"/>
                </a:lnTo>
                <a:lnTo>
                  <a:pt x="0" y="285748"/>
                </a:lnTo>
                <a:close/>
              </a:path>
            </a:pathLst>
          </a:cu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FD600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CFFE949-6E61-46A0-ADEE-E96E059508E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24750" y="6562725"/>
            <a:ext cx="470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9pPr>
          </a:lstStyle>
          <a:p>
            <a:pPr algn="r" latinLnBrk="1"/>
            <a:r>
              <a:rPr kumimoji="1" lang="en-US" altLang="ko-KR" sz="1400" b="1">
                <a:solidFill>
                  <a:schemeClr val="bg1"/>
                </a:solidFill>
              </a:rPr>
              <a:t>Sungkyunkwan University, Soft Robotics Lab.</a:t>
            </a:r>
            <a:endParaRPr kumimoji="1"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E0476-C0EC-4405-97DE-13A6B368ED1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 anchor="b"/>
          <a:lstStyle>
            <a:lvl1pPr algn="l"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CFA85E2D-29AD-4625-8C40-E4A30AE0E1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201061CE-7C71-4DA0-9D9D-85E0C21C7697}"/>
              </a:ext>
            </a:extLst>
          </p:cNvPr>
          <p:cNvSpPr/>
          <p:nvPr userDrawn="1"/>
        </p:nvSpPr>
        <p:spPr>
          <a:xfrm rot="10800000">
            <a:off x="10591800" y="2"/>
            <a:ext cx="1600199" cy="718386"/>
          </a:xfrm>
          <a:custGeom>
            <a:avLst/>
            <a:gdLst>
              <a:gd name="connsiteX0" fmla="*/ 1600199 w 1600199"/>
              <a:gd name="connsiteY0" fmla="*/ 718386 h 718386"/>
              <a:gd name="connsiteX1" fmla="*/ 0 w 1600199"/>
              <a:gd name="connsiteY1" fmla="*/ 718386 h 718386"/>
              <a:gd name="connsiteX2" fmla="*/ 0 w 1600199"/>
              <a:gd name="connsiteY2" fmla="*/ 0 h 718386"/>
              <a:gd name="connsiteX3" fmla="*/ 881813 w 1600199"/>
              <a:gd name="connsiteY3" fmla="*/ 0 h 7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199" h="718386">
                <a:moveTo>
                  <a:pt x="1600199" y="718386"/>
                </a:moveTo>
                <a:lnTo>
                  <a:pt x="0" y="718386"/>
                </a:lnTo>
                <a:lnTo>
                  <a:pt x="0" y="0"/>
                </a:lnTo>
                <a:lnTo>
                  <a:pt x="881813" y="0"/>
                </a:lnTo>
                <a:close/>
              </a:path>
            </a:pathLst>
          </a:cu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E435771-8C14-46AF-86D5-3A0DA3B8C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6250" r="16976" b="6806"/>
          <a:stretch/>
        </p:blipFill>
        <p:spPr>
          <a:xfrm>
            <a:off x="11336835" y="54599"/>
            <a:ext cx="757535" cy="5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83BE434-76EC-4C3C-80E2-AD5534A522E5}"/>
              </a:ext>
            </a:extLst>
          </p:cNvPr>
          <p:cNvSpPr/>
          <p:nvPr userDrawn="1"/>
        </p:nvSpPr>
        <p:spPr>
          <a:xfrm rot="10800000">
            <a:off x="-2" y="6572250"/>
            <a:ext cx="12211051" cy="285749"/>
          </a:xfrm>
          <a:custGeom>
            <a:avLst/>
            <a:gdLst>
              <a:gd name="connsiteX0" fmla="*/ 0 w 12191999"/>
              <a:gd name="connsiteY0" fmla="*/ 0 h 321673"/>
              <a:gd name="connsiteX1" fmla="*/ 7330625 w 12191999"/>
              <a:gd name="connsiteY1" fmla="*/ 0 h 321673"/>
              <a:gd name="connsiteX2" fmla="*/ 11024771 w 12191999"/>
              <a:gd name="connsiteY2" fmla="*/ 0 h 321673"/>
              <a:gd name="connsiteX3" fmla="*/ 12191999 w 12191999"/>
              <a:gd name="connsiteY3" fmla="*/ 0 h 321673"/>
              <a:gd name="connsiteX4" fmla="*/ 12191999 w 12191999"/>
              <a:gd name="connsiteY4" fmla="*/ 321673 h 321673"/>
              <a:gd name="connsiteX5" fmla="*/ 4861375 w 12191999"/>
              <a:gd name="connsiteY5" fmla="*/ 321673 h 321673"/>
              <a:gd name="connsiteX6" fmla="*/ 1167228 w 12191999"/>
              <a:gd name="connsiteY6" fmla="*/ 321673 h 321673"/>
              <a:gd name="connsiteX7" fmla="*/ 0 w 12191999"/>
              <a:gd name="connsiteY7" fmla="*/ 321673 h 3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21673">
                <a:moveTo>
                  <a:pt x="0" y="0"/>
                </a:moveTo>
                <a:lnTo>
                  <a:pt x="7330625" y="0"/>
                </a:lnTo>
                <a:lnTo>
                  <a:pt x="11024771" y="0"/>
                </a:lnTo>
                <a:lnTo>
                  <a:pt x="12191999" y="0"/>
                </a:lnTo>
                <a:lnTo>
                  <a:pt x="12191999" y="321673"/>
                </a:lnTo>
                <a:lnTo>
                  <a:pt x="4861375" y="321673"/>
                </a:lnTo>
                <a:lnTo>
                  <a:pt x="1167228" y="321673"/>
                </a:lnTo>
                <a:lnTo>
                  <a:pt x="0" y="321673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1DCBF48-C321-43E5-8666-44B68EE8AEE5}"/>
              </a:ext>
            </a:extLst>
          </p:cNvPr>
          <p:cNvSpPr/>
          <p:nvPr userDrawn="1"/>
        </p:nvSpPr>
        <p:spPr>
          <a:xfrm>
            <a:off x="0" y="1"/>
            <a:ext cx="12191999" cy="718388"/>
          </a:xfrm>
          <a:custGeom>
            <a:avLst/>
            <a:gdLst>
              <a:gd name="connsiteX0" fmla="*/ 0 w 12191999"/>
              <a:gd name="connsiteY0" fmla="*/ 0 h 321673"/>
              <a:gd name="connsiteX1" fmla="*/ 7330625 w 12191999"/>
              <a:gd name="connsiteY1" fmla="*/ 0 h 321673"/>
              <a:gd name="connsiteX2" fmla="*/ 11024771 w 12191999"/>
              <a:gd name="connsiteY2" fmla="*/ 0 h 321673"/>
              <a:gd name="connsiteX3" fmla="*/ 12191999 w 12191999"/>
              <a:gd name="connsiteY3" fmla="*/ 0 h 321673"/>
              <a:gd name="connsiteX4" fmla="*/ 12191999 w 12191999"/>
              <a:gd name="connsiteY4" fmla="*/ 321673 h 321673"/>
              <a:gd name="connsiteX5" fmla="*/ 4861375 w 12191999"/>
              <a:gd name="connsiteY5" fmla="*/ 321673 h 321673"/>
              <a:gd name="connsiteX6" fmla="*/ 1167228 w 12191999"/>
              <a:gd name="connsiteY6" fmla="*/ 321673 h 321673"/>
              <a:gd name="connsiteX7" fmla="*/ 0 w 12191999"/>
              <a:gd name="connsiteY7" fmla="*/ 321673 h 3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21673">
                <a:moveTo>
                  <a:pt x="0" y="0"/>
                </a:moveTo>
                <a:lnTo>
                  <a:pt x="7330625" y="0"/>
                </a:lnTo>
                <a:lnTo>
                  <a:pt x="11024771" y="0"/>
                </a:lnTo>
                <a:lnTo>
                  <a:pt x="12191999" y="0"/>
                </a:lnTo>
                <a:lnTo>
                  <a:pt x="12191999" y="321673"/>
                </a:lnTo>
                <a:lnTo>
                  <a:pt x="4861375" y="321673"/>
                </a:lnTo>
                <a:lnTo>
                  <a:pt x="1167228" y="321673"/>
                </a:lnTo>
                <a:lnTo>
                  <a:pt x="0" y="321673"/>
                </a:lnTo>
                <a:close/>
              </a:path>
            </a:pathLst>
          </a:cu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8AD12EE-699A-47E0-B6EA-95AB57252E2E}"/>
              </a:ext>
            </a:extLst>
          </p:cNvPr>
          <p:cNvSpPr/>
          <p:nvPr userDrawn="1"/>
        </p:nvSpPr>
        <p:spPr>
          <a:xfrm rot="10800000">
            <a:off x="10339615" y="1"/>
            <a:ext cx="1852384" cy="718387"/>
          </a:xfrm>
          <a:custGeom>
            <a:avLst/>
            <a:gdLst>
              <a:gd name="connsiteX0" fmla="*/ 1852384 w 1852384"/>
              <a:gd name="connsiteY0" fmla="*/ 718387 h 718387"/>
              <a:gd name="connsiteX1" fmla="*/ 0 w 1852384"/>
              <a:gd name="connsiteY1" fmla="*/ 718387 h 718387"/>
              <a:gd name="connsiteX2" fmla="*/ 0 w 1852384"/>
              <a:gd name="connsiteY2" fmla="*/ 0 h 718387"/>
              <a:gd name="connsiteX3" fmla="*/ 1133997 w 1852384"/>
              <a:gd name="connsiteY3" fmla="*/ 0 h 71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2384" h="718387">
                <a:moveTo>
                  <a:pt x="1852384" y="718387"/>
                </a:moveTo>
                <a:lnTo>
                  <a:pt x="0" y="718387"/>
                </a:lnTo>
                <a:lnTo>
                  <a:pt x="0" y="0"/>
                </a:lnTo>
                <a:lnTo>
                  <a:pt x="1133997" y="0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F8E15F-70DF-49A9-A07B-BC6209318D8E}"/>
              </a:ext>
            </a:extLst>
          </p:cNvPr>
          <p:cNvSpPr/>
          <p:nvPr userDrawn="1"/>
        </p:nvSpPr>
        <p:spPr>
          <a:xfrm>
            <a:off x="0" y="6572250"/>
            <a:ext cx="1852386" cy="285749"/>
          </a:xfrm>
          <a:custGeom>
            <a:avLst/>
            <a:gdLst>
              <a:gd name="connsiteX0" fmla="*/ 0 w 1852386"/>
              <a:gd name="connsiteY0" fmla="*/ 0 h 285749"/>
              <a:gd name="connsiteX1" fmla="*/ 1566637 w 1852386"/>
              <a:gd name="connsiteY1" fmla="*/ 0 h 285749"/>
              <a:gd name="connsiteX2" fmla="*/ 1852386 w 1852386"/>
              <a:gd name="connsiteY2" fmla="*/ 285749 h 285749"/>
              <a:gd name="connsiteX3" fmla="*/ 916867 w 1852386"/>
              <a:gd name="connsiteY3" fmla="*/ 285749 h 285749"/>
              <a:gd name="connsiteX4" fmla="*/ 0 w 1852386"/>
              <a:gd name="connsiteY4" fmla="*/ 285749 h 28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386" h="285749">
                <a:moveTo>
                  <a:pt x="0" y="0"/>
                </a:moveTo>
                <a:lnTo>
                  <a:pt x="1566637" y="0"/>
                </a:lnTo>
                <a:lnTo>
                  <a:pt x="1852386" y="285749"/>
                </a:lnTo>
                <a:lnTo>
                  <a:pt x="916867" y="285749"/>
                </a:lnTo>
                <a:lnTo>
                  <a:pt x="0" y="285749"/>
                </a:lnTo>
                <a:close/>
              </a:path>
            </a:pathLst>
          </a:cu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2357ABB4-30B3-4526-A485-8F1EEE869E9A}"/>
              </a:ext>
            </a:extLst>
          </p:cNvPr>
          <p:cNvSpPr/>
          <p:nvPr userDrawn="1"/>
        </p:nvSpPr>
        <p:spPr>
          <a:xfrm>
            <a:off x="0" y="6572250"/>
            <a:ext cx="1600199" cy="285748"/>
          </a:xfrm>
          <a:custGeom>
            <a:avLst/>
            <a:gdLst>
              <a:gd name="connsiteX0" fmla="*/ 0 w 1600199"/>
              <a:gd name="connsiteY0" fmla="*/ 0 h 285748"/>
              <a:gd name="connsiteX1" fmla="*/ 1314451 w 1600199"/>
              <a:gd name="connsiteY1" fmla="*/ 0 h 285748"/>
              <a:gd name="connsiteX2" fmla="*/ 1600199 w 1600199"/>
              <a:gd name="connsiteY2" fmla="*/ 285748 h 285748"/>
              <a:gd name="connsiteX3" fmla="*/ 0 w 1600199"/>
              <a:gd name="connsiteY3" fmla="*/ 285748 h 28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199" h="285748">
                <a:moveTo>
                  <a:pt x="0" y="0"/>
                </a:moveTo>
                <a:lnTo>
                  <a:pt x="1314451" y="0"/>
                </a:lnTo>
                <a:lnTo>
                  <a:pt x="1600199" y="285748"/>
                </a:lnTo>
                <a:lnTo>
                  <a:pt x="0" y="285748"/>
                </a:lnTo>
                <a:close/>
              </a:path>
            </a:pathLst>
          </a:cu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1182522E-7AC2-4F26-903B-08C460E9081A}"/>
              </a:ext>
            </a:extLst>
          </p:cNvPr>
          <p:cNvSpPr/>
          <p:nvPr userDrawn="1"/>
        </p:nvSpPr>
        <p:spPr>
          <a:xfrm rot="10800000">
            <a:off x="10591800" y="1"/>
            <a:ext cx="1600199" cy="718386"/>
          </a:xfrm>
          <a:custGeom>
            <a:avLst/>
            <a:gdLst>
              <a:gd name="connsiteX0" fmla="*/ 1600199 w 1600199"/>
              <a:gd name="connsiteY0" fmla="*/ 718386 h 718386"/>
              <a:gd name="connsiteX1" fmla="*/ 0 w 1600199"/>
              <a:gd name="connsiteY1" fmla="*/ 718386 h 718386"/>
              <a:gd name="connsiteX2" fmla="*/ 0 w 1600199"/>
              <a:gd name="connsiteY2" fmla="*/ 0 h 718386"/>
              <a:gd name="connsiteX3" fmla="*/ 881813 w 1600199"/>
              <a:gd name="connsiteY3" fmla="*/ 0 h 7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199" h="718386">
                <a:moveTo>
                  <a:pt x="1600199" y="718386"/>
                </a:moveTo>
                <a:lnTo>
                  <a:pt x="0" y="718386"/>
                </a:lnTo>
                <a:lnTo>
                  <a:pt x="0" y="0"/>
                </a:lnTo>
                <a:lnTo>
                  <a:pt x="881813" y="0"/>
                </a:lnTo>
                <a:close/>
              </a:path>
            </a:pathLst>
          </a:cu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006284-A98A-46FA-BA66-5B13C4E3B72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025" y="33353"/>
            <a:ext cx="8096250" cy="651686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939D3-5729-40E5-BC73-05BC78DCA57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B9D46-1E73-45D9-B8CD-8115901F111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D96130F-52F1-47A9-ABF1-838E783425E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130C1-B31D-408A-B91A-76FEAE2A949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E0476-C0EC-4405-97DE-13A6B368ED1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 anchor="b"/>
          <a:lstStyle>
            <a:lvl1pPr algn="l"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CFA85E2D-29AD-4625-8C40-E4A30AE0E1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DAE919-56C5-45F7-9FDF-DC013387D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6250" r="16976" b="6806"/>
          <a:stretch/>
        </p:blipFill>
        <p:spPr>
          <a:xfrm>
            <a:off x="11336835" y="54599"/>
            <a:ext cx="757535" cy="56928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90A0ABD-B383-4E0B-B147-10A273DDC5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24750" y="6562725"/>
            <a:ext cx="4705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휴먼편지체"/>
                <a:cs typeface="휴먼편지체"/>
              </a:defRPr>
            </a:lvl9pPr>
          </a:lstStyle>
          <a:p>
            <a:pPr algn="r" latinLnBrk="1"/>
            <a:r>
              <a:rPr kumimoji="1" lang="en-US" altLang="ko-KR" sz="1400" b="1">
                <a:solidFill>
                  <a:schemeClr val="bg1"/>
                </a:solidFill>
              </a:rPr>
              <a:t>Sungkyunkwan University, Soft Robotics Lab.</a:t>
            </a:r>
            <a:endParaRPr kumimoji="1" lang="ko-KR" alt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3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9E253-8DFF-4B39-8110-16920683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61621-D537-4D0B-B229-7EF3AD66F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13A1C-9E95-405D-816D-BE6D484C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3DB3-37C1-41C4-9045-0ADB018011D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BD7DD-4C98-4CED-A5EF-C39655BB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500F1-FB46-41FF-B5B0-FCCAB913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9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A0145-D645-47F3-934B-ACD2E0D0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12985-9719-4C9D-89E2-2D56E1019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07D309-64F3-4DF0-A012-75FF8567B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120C94-8B90-480F-ADCA-36E5EC4F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BC13-141E-4DEE-B8D7-2FB0F9DB88F1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660A1-C54F-4A37-B78B-630F5A9B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82521-2D58-4E03-91E7-6442F1CC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2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D8F03-3C52-46D0-B189-0BA9D3D6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0A7D9-AB22-49C7-8515-21761A57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684407-892B-49C1-8961-E68A8E5E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BFA144-3C7F-4860-8233-0B620962A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665AA6-C2C2-45E4-96BD-4E10A92DD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1264EB-6B4E-4BC2-B7A8-F3856D7E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B4FA-EA20-4E5E-9062-21DDDF89DB0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9D2E76-F269-4637-AD8D-C904B07B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FDD00F-B7F0-4D96-B143-EE951467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7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8D9F-6094-4122-BA00-D304A959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FFF57C-163B-424E-9303-54D33AD7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E5B6E-8F3E-4DF7-AD7A-2582F1609E0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1931E-2535-46CE-AAD3-B052702A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BBBB8-D55E-427F-90B6-9D6D713F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1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C41D1A-5353-4020-8A56-1500BCE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9AE9-67B3-4451-85A6-EC023DB8AC4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93DEB3-9679-4D2E-ABC0-880ADA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E6465-EDFB-4A17-9155-77F0C568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3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C6E18-9816-40B6-98DE-EC4FE0F9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CD25E-20C2-4517-9025-3159DB67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BD7D7-264E-42D3-BD31-5605056BF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F18384-784C-4483-B51B-AFE558D1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8427-B37D-4E1D-BF69-383D9C0423A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B60C8-AA90-435F-8511-CA1C41E4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754E4-F949-4A52-895E-D7052695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9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9A73D8-7AEF-4263-9DB4-D9AFD53B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FEE73-EABF-4AE8-B0E1-AE3F2D34F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32C76-14FD-4924-9EED-81CD4364A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8CD4-03C5-4428-81FA-F87E0BDF6A53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CFAF06-C478-468B-90EE-27626EB3B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45373-62FC-476B-94F6-BAE2097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85E2D-29AD-4625-8C40-E4A30AE0E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6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558E-11FE-41E9-C12A-6F2CF270A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Shot Peening Utilizing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601C7-0806-AE90-8B16-04861BF700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/>
              <a:t>Creating an accurate and efficient predictive model for shot peening, to enhance precision assembly, reduce material costs, and minimize reliance on physical testing.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CCB14-6B5A-80A6-A89A-7D5F13B75E87}"/>
              </a:ext>
            </a:extLst>
          </p:cNvPr>
          <p:cNvSpPr/>
          <p:nvPr/>
        </p:nvSpPr>
        <p:spPr>
          <a:xfrm>
            <a:off x="9182100" y="6044184"/>
            <a:ext cx="2971800" cy="676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707B9-F878-85D6-B910-1301FA7A3029}"/>
              </a:ext>
            </a:extLst>
          </p:cNvPr>
          <p:cNvSpPr/>
          <p:nvPr/>
        </p:nvSpPr>
        <p:spPr>
          <a:xfrm>
            <a:off x="124968" y="124968"/>
            <a:ext cx="3934968" cy="165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and yellow logo&#10;&#10;Description automatically generated">
            <a:extLst>
              <a:ext uri="{FF2B5EF4-FFF2-40B4-BE49-F238E27FC236}">
                <a16:creationId xmlns:a16="http://schemas.microsoft.com/office/drawing/2014/main" id="{4340A486-2928-0476-3E48-C547E32D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77" y="5975604"/>
            <a:ext cx="1084823" cy="813816"/>
          </a:xfrm>
          <a:prstGeom prst="rect">
            <a:avLst/>
          </a:prstGeom>
        </p:spPr>
      </p:pic>
      <p:pic>
        <p:nvPicPr>
          <p:cNvPr id="1026" name="Picture 2" descr="University of Washington | Allsteel">
            <a:extLst>
              <a:ext uri="{FF2B5EF4-FFF2-40B4-BE49-F238E27FC236}">
                <a16:creationId xmlns:a16="http://schemas.microsoft.com/office/drawing/2014/main" id="{7150CC78-DB74-0C06-CFBF-9EC84389E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0"/>
          <a:stretch/>
        </p:blipFill>
        <p:spPr bwMode="auto">
          <a:xfrm>
            <a:off x="8802508" y="6076150"/>
            <a:ext cx="2266569" cy="6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5148AEF-B6DB-6EC9-BB26-BB7DE6C42A64}"/>
              </a:ext>
            </a:extLst>
          </p:cNvPr>
          <p:cNvSpPr txBox="1">
            <a:spLocks/>
          </p:cNvSpPr>
          <p:nvPr/>
        </p:nvSpPr>
        <p:spPr>
          <a:xfrm>
            <a:off x="2698242" y="454042"/>
            <a:ext cx="7783068" cy="68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/>
              <a:t>CSE583 </a:t>
            </a:r>
            <a:r>
              <a:rPr lang="en-US"/>
              <a:t>Software Development for Data Scientists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7E8302-AA4C-82BC-DB2E-193A65CCBD6C}"/>
              </a:ext>
            </a:extLst>
          </p:cNvPr>
          <p:cNvSpPr/>
          <p:nvPr/>
        </p:nvSpPr>
        <p:spPr>
          <a:xfrm>
            <a:off x="2271713" y="933450"/>
            <a:ext cx="1788223" cy="50006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035CF0-5A20-2CA0-40E1-4B9061FB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77" y="1205849"/>
            <a:ext cx="5227352" cy="4009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26B20-4D33-E624-4A31-33A5FDD0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End GUI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1F87-88BB-2E46-DFBB-8E01483D1330}"/>
              </a:ext>
            </a:extLst>
          </p:cNvPr>
          <p:cNvSpPr txBox="1"/>
          <p:nvPr/>
        </p:nvSpPr>
        <p:spPr>
          <a:xfrm>
            <a:off x="8298850" y="1395628"/>
            <a:ext cx="3456395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Technologies used for this part: </a:t>
            </a:r>
          </a:p>
          <a:p>
            <a:pPr marL="285750" indent="-285750">
              <a:buFontTx/>
              <a:buChar char="-"/>
            </a:pPr>
            <a:r>
              <a:rPr lang="en-US"/>
              <a:t>Tinker</a:t>
            </a:r>
          </a:p>
          <a:p>
            <a:pPr marL="285750" indent="-285750">
              <a:buFontTx/>
              <a:buChar char="-"/>
            </a:pPr>
            <a:r>
              <a:rPr lang="en-US"/>
              <a:t>PIL</a:t>
            </a:r>
          </a:p>
          <a:p>
            <a:pPr marL="285750" indent="-285750">
              <a:buFontTx/>
              <a:buChar char="-"/>
            </a:pPr>
            <a:r>
              <a:rPr lang="en-US"/>
              <a:t>Threading &amp; Multiprocessing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E2E67-4AA1-5ED7-AC53-D6FD0A5A980D}"/>
              </a:ext>
            </a:extLst>
          </p:cNvPr>
          <p:cNvCxnSpPr>
            <a:cxnSpLocks/>
          </p:cNvCxnSpPr>
          <p:nvPr/>
        </p:nvCxnSpPr>
        <p:spPr>
          <a:xfrm flipH="1">
            <a:off x="2236905" y="2445041"/>
            <a:ext cx="6161652" cy="17865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13488A-4206-8E45-2A8E-5DDB7F097BEF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University of Washington | Allsteel">
            <a:extLst>
              <a:ext uri="{FF2B5EF4-FFF2-40B4-BE49-F238E27FC236}">
                <a16:creationId xmlns:a16="http://schemas.microsoft.com/office/drawing/2014/main" id="{73AAB8CE-5211-8683-3F2A-5FADD1466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955E4D-1D84-D575-76B1-32BAFDB9109C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11" name="슬라이드 번호 개체 틀 6">
            <a:extLst>
              <a:ext uri="{FF2B5EF4-FFF2-40B4-BE49-F238E27FC236}">
                <a16:creationId xmlns:a16="http://schemas.microsoft.com/office/drawing/2014/main" id="{5B5C59FF-30B8-ABE8-7B9B-CF5AB15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A85E2D-29AD-4625-8C40-E4A30AE0E1D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5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0F16F9-1A50-C660-3872-D13BC928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8" y="968818"/>
            <a:ext cx="5814466" cy="4426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26B20-4D33-E624-4A31-33A5FDD0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End GUI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1F87-88BB-2E46-DFBB-8E01483D1330}"/>
              </a:ext>
            </a:extLst>
          </p:cNvPr>
          <p:cNvSpPr txBox="1"/>
          <p:nvPr/>
        </p:nvSpPr>
        <p:spPr>
          <a:xfrm>
            <a:off x="8298850" y="1395628"/>
            <a:ext cx="3456395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Technologies used for this part: </a:t>
            </a:r>
          </a:p>
          <a:p>
            <a:pPr marL="285750" indent="-285750">
              <a:buFontTx/>
              <a:buChar char="-"/>
            </a:pPr>
            <a:r>
              <a:rPr lang="en-US"/>
              <a:t>Tinker</a:t>
            </a:r>
          </a:p>
          <a:p>
            <a:pPr marL="285750" indent="-285750">
              <a:buFontTx/>
              <a:buChar char="-"/>
            </a:pPr>
            <a:r>
              <a:rPr lang="en-US"/>
              <a:t>PIL</a:t>
            </a:r>
          </a:p>
          <a:p>
            <a:pPr marL="285750" indent="-285750">
              <a:buFontTx/>
              <a:buChar char="-"/>
            </a:pPr>
            <a:r>
              <a:rPr lang="en-US"/>
              <a:t>Threading &amp; Multiprocessing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E2E67-4AA1-5ED7-AC53-D6FD0A5A980D}"/>
              </a:ext>
            </a:extLst>
          </p:cNvPr>
          <p:cNvCxnSpPr>
            <a:cxnSpLocks/>
          </p:cNvCxnSpPr>
          <p:nvPr/>
        </p:nvCxnSpPr>
        <p:spPr>
          <a:xfrm flipH="1">
            <a:off x="2068266" y="2438794"/>
            <a:ext cx="6299061" cy="1205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F2011F-4A7C-DC66-2DD0-9CB82814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500" y="2706427"/>
            <a:ext cx="3335624" cy="37373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09D659-BEC5-FC15-1210-C0B3ADFA2AD3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University of Washington | Allsteel">
            <a:extLst>
              <a:ext uri="{FF2B5EF4-FFF2-40B4-BE49-F238E27FC236}">
                <a16:creationId xmlns:a16="http://schemas.microsoft.com/office/drawing/2014/main" id="{C2E9833C-15C0-34F3-7D45-B79E328C3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364D1F-2D39-C09A-3B08-42F59C5562D4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060D9F31-487D-23E1-9444-851088EA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A85E2D-29AD-4625-8C40-E4A30AE0E1D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4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8117F-84C7-F386-4F13-C463A72A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Repo Structure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90515-4F47-8552-52B0-B441C2A0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867" y="775384"/>
            <a:ext cx="6790266" cy="5733190"/>
          </a:xfrm>
          <a:ln>
            <a:solidFill>
              <a:srgbClr val="4472C4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[Repository Root] ── .github/ ── workflows/ ── pylint.yml</a:t>
            </a:r>
            <a:endParaRPr lang="zh-CN" altLang="en-US" sz="900" b="1">
              <a:latin typeface="12"/>
              <a:cs typeface="Arial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blueprint/ ── Components.md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 ├── Describing_a_usecase.md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 └── User_story.md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dataset_sample/ ── dataset1_sample.rar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 ├── dataset2_sample.rar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 └── readme.txt.txt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src/ ── peen-ml/ ── data_viz.py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  ├── dataset1_script.py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  ├── dataset2_script.py</a:t>
            </a:r>
            <a:endParaRPr lang="zh-CN" altLang="en-US" sz="900" b="1">
              <a:latin typeface="12"/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  ├── model.py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  ├── model_notebook_v2.ipynb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           └── model_notebook_v3.ipynb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tests/ ── simulation_0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 ├── simulation_1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 ├── test_Shotpeen_Gui.py</a:t>
            </a:r>
            <a:endParaRPr lang="zh-CN" altLang="en-US" sz="900" b="1">
              <a:latin typeface="12"/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 ├── test_data_viz.py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│           └── test_model.py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.gitignore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LICENSE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README.md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├── pyproject.toml</a:t>
            </a:r>
            <a:endParaRPr lang="zh-CN" sz="900" b="1">
              <a:latin typeface="12"/>
            </a:endParaRPr>
          </a:p>
          <a:p>
            <a:pPr marL="0" indent="0">
              <a:buNone/>
            </a:pPr>
            <a:r>
              <a:rPr lang="zh-CN" sz="900" b="1">
                <a:latin typeface="12"/>
                <a:ea typeface="+mn-lt"/>
                <a:cs typeface="+mn-lt"/>
              </a:rPr>
              <a:t>                   └── shotpeen_gui.py</a:t>
            </a:r>
            <a:endParaRPr lang="zh-CN" sz="900" b="1">
              <a:latin typeface="12"/>
            </a:endParaRPr>
          </a:p>
          <a:p>
            <a:endParaRPr lang="zh-CN" altLang="en-US" sz="900" b="1">
              <a:latin typeface="12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D4EEE-84BC-7745-F345-B4677D7E89C3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University of Washington | Allsteel">
            <a:extLst>
              <a:ext uri="{FF2B5EF4-FFF2-40B4-BE49-F238E27FC236}">
                <a16:creationId xmlns:a16="http://schemas.microsoft.com/office/drawing/2014/main" id="{926AA137-437C-069F-7D8B-C3D7D285A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79880-F016-1704-FFF0-D889F40BC27F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A1268B-B5CA-6BA1-2037-AD171642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A85E2D-29AD-4625-8C40-E4A30AE0E1DF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999E685-3C0D-CD30-6D8B-BC8136E1F16B}"/>
              </a:ext>
            </a:extLst>
          </p:cNvPr>
          <p:cNvSpPr/>
          <p:nvPr/>
        </p:nvSpPr>
        <p:spPr>
          <a:xfrm>
            <a:off x="7305675" y="5916690"/>
            <a:ext cx="735540" cy="331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GUI</a:t>
            </a:r>
          </a:p>
        </p:txBody>
      </p:sp>
      <p:cxnSp>
        <p:nvCxnSpPr>
          <p:cNvPr id="11" name="直接箭头连接符 26">
            <a:extLst>
              <a:ext uri="{FF2B5EF4-FFF2-40B4-BE49-F238E27FC236}">
                <a16:creationId xmlns:a16="http://schemas.microsoft.com/office/drawing/2014/main" id="{67C0EA4D-AD1E-B88C-F0B6-883CD065B3D1}"/>
              </a:ext>
            </a:extLst>
          </p:cNvPr>
          <p:cNvCxnSpPr>
            <a:cxnSpLocks/>
          </p:cNvCxnSpPr>
          <p:nvPr/>
        </p:nvCxnSpPr>
        <p:spPr>
          <a:xfrm flipH="1">
            <a:off x="4381500" y="6082616"/>
            <a:ext cx="2809875" cy="30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6">
            <a:extLst>
              <a:ext uri="{FF2B5EF4-FFF2-40B4-BE49-F238E27FC236}">
                <a16:creationId xmlns:a16="http://schemas.microsoft.com/office/drawing/2014/main" id="{19278CA4-080E-D201-4F09-D2557015119C}"/>
              </a:ext>
            </a:extLst>
          </p:cNvPr>
          <p:cNvCxnSpPr>
            <a:cxnSpLocks/>
            <a:stCxn id="15" idx="1"/>
            <a:endCxn id="16" idx="1"/>
          </p:cNvCxnSpPr>
          <p:nvPr/>
        </p:nvCxnSpPr>
        <p:spPr>
          <a:xfrm flipH="1">
            <a:off x="5553075" y="2961157"/>
            <a:ext cx="3204632" cy="36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9">
            <a:extLst>
              <a:ext uri="{FF2B5EF4-FFF2-40B4-BE49-F238E27FC236}">
                <a16:creationId xmlns:a16="http://schemas.microsoft.com/office/drawing/2014/main" id="{7933A133-1103-3267-603B-F6488D90514B}"/>
              </a:ext>
            </a:extLst>
          </p:cNvPr>
          <p:cNvSpPr/>
          <p:nvPr/>
        </p:nvSpPr>
        <p:spPr>
          <a:xfrm>
            <a:off x="8757707" y="2795231"/>
            <a:ext cx="938743" cy="331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/>
              <a:t>Scripts</a:t>
            </a:r>
            <a:endParaRPr lang="zh-CN" alt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6C8ED4D-1CCC-04EF-0B16-C515E717005F}"/>
              </a:ext>
            </a:extLst>
          </p:cNvPr>
          <p:cNvSpPr/>
          <p:nvPr/>
        </p:nvSpPr>
        <p:spPr>
          <a:xfrm>
            <a:off x="5410200" y="2543175"/>
            <a:ext cx="142875" cy="1562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26">
            <a:extLst>
              <a:ext uri="{FF2B5EF4-FFF2-40B4-BE49-F238E27FC236}">
                <a16:creationId xmlns:a16="http://schemas.microsoft.com/office/drawing/2014/main" id="{E13BE61D-9633-C4A1-7547-CE1BA378B42A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044018" y="4420432"/>
            <a:ext cx="3204632" cy="27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CFE68F4-F84F-3E27-DB15-07451FAD114C}"/>
              </a:ext>
            </a:extLst>
          </p:cNvPr>
          <p:cNvSpPr/>
          <p:nvPr/>
        </p:nvSpPr>
        <p:spPr>
          <a:xfrm>
            <a:off x="4901143" y="4105275"/>
            <a:ext cx="142875" cy="11715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圆角 9">
            <a:extLst>
              <a:ext uri="{FF2B5EF4-FFF2-40B4-BE49-F238E27FC236}">
                <a16:creationId xmlns:a16="http://schemas.microsoft.com/office/drawing/2014/main" id="{6DFFC9AF-4C0F-0D3F-2E8C-04C3EA3B5E9E}"/>
              </a:ext>
            </a:extLst>
          </p:cNvPr>
          <p:cNvSpPr/>
          <p:nvPr/>
        </p:nvSpPr>
        <p:spPr>
          <a:xfrm>
            <a:off x="8296275" y="4254506"/>
            <a:ext cx="3042285" cy="331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/>
              <a:t>Test Driven Development</a:t>
            </a:r>
            <a:endParaRPr lang="zh-CN" altLang="en-US"/>
          </a:p>
        </p:txBody>
      </p:sp>
      <p:cxnSp>
        <p:nvCxnSpPr>
          <p:cNvPr id="25" name="直接箭头连接符 26">
            <a:extLst>
              <a:ext uri="{FF2B5EF4-FFF2-40B4-BE49-F238E27FC236}">
                <a16:creationId xmlns:a16="http://schemas.microsoft.com/office/drawing/2014/main" id="{C4ED40B0-7B8F-1D8C-8466-54C19754EF0D}"/>
              </a:ext>
            </a:extLst>
          </p:cNvPr>
          <p:cNvCxnSpPr>
            <a:cxnSpLocks/>
          </p:cNvCxnSpPr>
          <p:nvPr/>
        </p:nvCxnSpPr>
        <p:spPr>
          <a:xfrm flipH="1">
            <a:off x="5505450" y="1584571"/>
            <a:ext cx="2809875" cy="30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9">
            <a:extLst>
              <a:ext uri="{FF2B5EF4-FFF2-40B4-BE49-F238E27FC236}">
                <a16:creationId xmlns:a16="http://schemas.microsoft.com/office/drawing/2014/main" id="{2B29400B-F191-5A9E-0513-1D8BA80F97D4}"/>
              </a:ext>
            </a:extLst>
          </p:cNvPr>
          <p:cNvSpPr/>
          <p:nvPr/>
        </p:nvSpPr>
        <p:spPr>
          <a:xfrm>
            <a:off x="8397875" y="1409344"/>
            <a:ext cx="2012949" cy="331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/>
              <a:t>Dataset Sample</a:t>
            </a:r>
            <a:endParaRPr lang="zh-CN" alt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B0D5AC8-666B-3374-67E1-D533A710D394}"/>
              </a:ext>
            </a:extLst>
          </p:cNvPr>
          <p:cNvSpPr/>
          <p:nvPr/>
        </p:nvSpPr>
        <p:spPr>
          <a:xfrm>
            <a:off x="5183188" y="1075933"/>
            <a:ext cx="187325" cy="666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直接箭头连接符 26">
            <a:extLst>
              <a:ext uri="{FF2B5EF4-FFF2-40B4-BE49-F238E27FC236}">
                <a16:creationId xmlns:a16="http://schemas.microsoft.com/office/drawing/2014/main" id="{A4F5F5DA-7F24-237C-B564-807D217D1A70}"/>
              </a:ext>
            </a:extLst>
          </p:cNvPr>
          <p:cNvCxnSpPr>
            <a:cxnSpLocks/>
          </p:cNvCxnSpPr>
          <p:nvPr/>
        </p:nvCxnSpPr>
        <p:spPr>
          <a:xfrm flipH="1">
            <a:off x="5438775" y="924605"/>
            <a:ext cx="2809875" cy="47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3BC5D3EE-6FAC-C990-A035-AA0DD7B5CAAF}"/>
              </a:ext>
            </a:extLst>
          </p:cNvPr>
          <p:cNvSpPr/>
          <p:nvPr/>
        </p:nvSpPr>
        <p:spPr>
          <a:xfrm>
            <a:off x="8315325" y="737526"/>
            <a:ext cx="2571750" cy="331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/>
              <a:t>User Driven Approach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3C63-09F8-0279-6B5C-0E5D0D9A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Tests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24DC70-B9A5-DAF4-B5D2-2F149DC6D794}"/>
              </a:ext>
            </a:extLst>
          </p:cNvPr>
          <p:cNvSpPr>
            <a:spLocks noGrp="1"/>
          </p:cNvSpPr>
          <p:nvPr/>
        </p:nvSpPr>
        <p:spPr>
          <a:xfrm>
            <a:off x="6855178" y="1103136"/>
            <a:ext cx="5181600" cy="30192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Example: Tests for ML Model</a:t>
            </a:r>
            <a:endParaRPr lang="en-US" altLang="zh-CN"/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/>
              <a:t>Smoke test</a:t>
            </a:r>
          </a:p>
          <a:p>
            <a:pPr lvl="2"/>
            <a:r>
              <a:rPr lang="en-US" altLang="zh-CN"/>
              <a:t>check if the function runs without errors</a:t>
            </a:r>
            <a:endParaRPr lang="zh-CN" alt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/>
              <a:t>One-shot test</a:t>
            </a:r>
          </a:p>
          <a:p>
            <a:pPr lvl="2"/>
            <a:r>
              <a:rPr lang="en-US" altLang="zh-CN"/>
              <a:t>Check basic functionality of </a:t>
            </a:r>
            <a:r>
              <a:rPr lang="en-US" altLang="zh-CN" err="1"/>
              <a:t>CheckerboardDataset</a:t>
            </a:r>
            <a:endParaRPr lang="zh-CN" altLang="en-US"/>
          </a:p>
          <a:p>
            <a:pPr lvl="2"/>
            <a:r>
              <a:rPr lang="en-US" altLang="zh-CN"/>
              <a:t>Check if </a:t>
            </a:r>
            <a:r>
              <a:rPr lang="en-US" altLang="zh-CN" err="1"/>
              <a:t>ChannelAttention</a:t>
            </a:r>
            <a:r>
              <a:rPr lang="en-US" altLang="zh-CN"/>
              <a:t> layer can forward a tensor</a:t>
            </a:r>
            <a:endParaRPr lang="zh-CN" alt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/>
              <a:t>Edge test</a:t>
            </a:r>
          </a:p>
          <a:p>
            <a:pPr lvl="2"/>
            <a:r>
              <a:rPr lang="en-US" altLang="zh-CN"/>
              <a:t>Test </a:t>
            </a:r>
            <a:r>
              <a:rPr lang="en-US" altLang="zh-CN" err="1"/>
              <a:t>load_all_npy_files</a:t>
            </a:r>
            <a:r>
              <a:rPr lang="en-US" altLang="zh-CN"/>
              <a:t> with a missing file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8572B0-CEBF-0A8D-F59E-043FA726F021}"/>
              </a:ext>
            </a:extLst>
          </p:cNvPr>
          <p:cNvSpPr>
            <a:spLocks noGrp="1"/>
          </p:cNvSpPr>
          <p:nvPr/>
        </p:nvSpPr>
        <p:spPr>
          <a:xfrm>
            <a:off x="3637845" y="6160558"/>
            <a:ext cx="5215466" cy="3261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 panose="020B0604020202020204" pitchFamily="34" charset="0"/>
            </a:pPr>
            <a:endParaRPr lang="en-US" altLang="zh-CN" sz="200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62C610A-18BF-2E0A-39D6-E9D8FB902AC0}"/>
              </a:ext>
            </a:extLst>
          </p:cNvPr>
          <p:cNvSpPr/>
          <p:nvPr/>
        </p:nvSpPr>
        <p:spPr>
          <a:xfrm>
            <a:off x="2552094" y="1502229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Data Visualization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DE3D608-FE57-288F-6EAA-C959CE602FA6}"/>
              </a:ext>
            </a:extLst>
          </p:cNvPr>
          <p:cNvSpPr/>
          <p:nvPr/>
        </p:nvSpPr>
        <p:spPr>
          <a:xfrm>
            <a:off x="2552094" y="2862540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ML Model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7F9B36-CDC1-908B-F816-A156FFAA02DF}"/>
              </a:ext>
            </a:extLst>
          </p:cNvPr>
          <p:cNvSpPr/>
          <p:nvPr/>
        </p:nvSpPr>
        <p:spPr>
          <a:xfrm>
            <a:off x="2552094" y="4228495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GUI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2433A04-6EF7-694C-B4E0-E309DD5AC082}"/>
              </a:ext>
            </a:extLst>
          </p:cNvPr>
          <p:cNvSpPr/>
          <p:nvPr/>
        </p:nvSpPr>
        <p:spPr>
          <a:xfrm>
            <a:off x="4838094" y="1502229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Smoke Test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E55213-BB7A-0542-37EA-5DCD7E3DFBAA}"/>
              </a:ext>
            </a:extLst>
          </p:cNvPr>
          <p:cNvSpPr/>
          <p:nvPr/>
        </p:nvSpPr>
        <p:spPr>
          <a:xfrm>
            <a:off x="4838094" y="2862540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One-shot Test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66A2704-45B1-07BB-EB06-7289B0AF9B09}"/>
              </a:ext>
            </a:extLst>
          </p:cNvPr>
          <p:cNvSpPr/>
          <p:nvPr/>
        </p:nvSpPr>
        <p:spPr>
          <a:xfrm>
            <a:off x="4838093" y="4228496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Edge Test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CD377BB-30CF-232F-5101-876DF0B0A6B8}"/>
              </a:ext>
            </a:extLst>
          </p:cNvPr>
          <p:cNvSpPr/>
          <p:nvPr/>
        </p:nvSpPr>
        <p:spPr>
          <a:xfrm>
            <a:off x="198360" y="2862540"/>
            <a:ext cx="1698171" cy="754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Tests</a:t>
            </a:r>
            <a:endParaRPr lang="zh-CN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C6CAE38-F4B8-D8DD-A637-F110E31407F1}"/>
              </a:ext>
            </a:extLst>
          </p:cNvPr>
          <p:cNvCxnSpPr/>
          <p:nvPr/>
        </p:nvCxnSpPr>
        <p:spPr>
          <a:xfrm flipV="1">
            <a:off x="1875568" y="2184399"/>
            <a:ext cx="686204" cy="66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71557C-37AF-D186-E45D-63FBE8B6244E}"/>
              </a:ext>
            </a:extLst>
          </p:cNvPr>
          <p:cNvCxnSpPr>
            <a:cxnSpLocks/>
          </p:cNvCxnSpPr>
          <p:nvPr/>
        </p:nvCxnSpPr>
        <p:spPr>
          <a:xfrm flipV="1">
            <a:off x="1864280" y="3234265"/>
            <a:ext cx="703136" cy="2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B9D20C9-7DA0-A7BF-6940-98349BE0418C}"/>
              </a:ext>
            </a:extLst>
          </p:cNvPr>
          <p:cNvCxnSpPr>
            <a:cxnSpLocks/>
          </p:cNvCxnSpPr>
          <p:nvPr/>
        </p:nvCxnSpPr>
        <p:spPr>
          <a:xfrm>
            <a:off x="1858635" y="3618892"/>
            <a:ext cx="708782" cy="59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FEAD2B-D0A4-E03C-0DCC-DA800CED48E7}"/>
              </a:ext>
            </a:extLst>
          </p:cNvPr>
          <p:cNvCxnSpPr>
            <a:cxnSpLocks/>
          </p:cNvCxnSpPr>
          <p:nvPr/>
        </p:nvCxnSpPr>
        <p:spPr>
          <a:xfrm flipV="1">
            <a:off x="4218012" y="1936043"/>
            <a:ext cx="612826" cy="2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B28CC6F-82D4-689E-2995-B716DEDE41E8}"/>
              </a:ext>
            </a:extLst>
          </p:cNvPr>
          <p:cNvCxnSpPr>
            <a:cxnSpLocks/>
          </p:cNvCxnSpPr>
          <p:nvPr/>
        </p:nvCxnSpPr>
        <p:spPr>
          <a:xfrm>
            <a:off x="4218011" y="1976360"/>
            <a:ext cx="821671" cy="8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B6B121C-9315-7685-61D9-602619CFC0A7}"/>
              </a:ext>
            </a:extLst>
          </p:cNvPr>
          <p:cNvCxnSpPr>
            <a:cxnSpLocks/>
          </p:cNvCxnSpPr>
          <p:nvPr/>
        </p:nvCxnSpPr>
        <p:spPr>
          <a:xfrm>
            <a:off x="4240589" y="2066670"/>
            <a:ext cx="810383" cy="217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548BF97-1324-90E7-2F91-D789DE16784F}"/>
              </a:ext>
            </a:extLst>
          </p:cNvPr>
          <p:cNvCxnSpPr>
            <a:cxnSpLocks/>
          </p:cNvCxnSpPr>
          <p:nvPr/>
        </p:nvCxnSpPr>
        <p:spPr>
          <a:xfrm flipV="1">
            <a:off x="4240588" y="2077154"/>
            <a:ext cx="691848" cy="87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B6E74B7-5DCC-952E-9CC8-1ECEA6581A8C}"/>
              </a:ext>
            </a:extLst>
          </p:cNvPr>
          <p:cNvCxnSpPr>
            <a:cxnSpLocks/>
          </p:cNvCxnSpPr>
          <p:nvPr/>
        </p:nvCxnSpPr>
        <p:spPr>
          <a:xfrm flipV="1">
            <a:off x="4291388" y="3273776"/>
            <a:ext cx="562027" cy="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2810102-CF1C-0FFC-01D3-B54FBA337DEB}"/>
              </a:ext>
            </a:extLst>
          </p:cNvPr>
          <p:cNvCxnSpPr>
            <a:cxnSpLocks/>
          </p:cNvCxnSpPr>
          <p:nvPr/>
        </p:nvCxnSpPr>
        <p:spPr>
          <a:xfrm>
            <a:off x="4246233" y="3630181"/>
            <a:ext cx="595895" cy="58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F040AC2-984C-9835-1DD4-8920632FB3C8}"/>
              </a:ext>
            </a:extLst>
          </p:cNvPr>
          <p:cNvCxnSpPr>
            <a:cxnSpLocks/>
          </p:cNvCxnSpPr>
          <p:nvPr/>
        </p:nvCxnSpPr>
        <p:spPr>
          <a:xfrm flipV="1">
            <a:off x="4251878" y="2263422"/>
            <a:ext cx="697493" cy="197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8232CB5-23B2-D4F3-BB42-6E3006BD5BE2}"/>
              </a:ext>
            </a:extLst>
          </p:cNvPr>
          <p:cNvCxnSpPr>
            <a:cxnSpLocks/>
          </p:cNvCxnSpPr>
          <p:nvPr/>
        </p:nvCxnSpPr>
        <p:spPr>
          <a:xfrm flipV="1">
            <a:off x="4212367" y="4622798"/>
            <a:ext cx="601538" cy="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D80AAB0-8907-08B5-4509-022960D1C4A4}"/>
              </a:ext>
            </a:extLst>
          </p:cNvPr>
          <p:cNvCxnSpPr>
            <a:cxnSpLocks/>
          </p:cNvCxnSpPr>
          <p:nvPr/>
        </p:nvCxnSpPr>
        <p:spPr>
          <a:xfrm flipV="1">
            <a:off x="4229300" y="3668888"/>
            <a:ext cx="725717" cy="83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文本&#10;&#10;已自动生成说明">
            <a:extLst>
              <a:ext uri="{FF2B5EF4-FFF2-40B4-BE49-F238E27FC236}">
                <a16:creationId xmlns:a16="http://schemas.microsoft.com/office/drawing/2014/main" id="{9C6AB8CC-C25F-812A-CD87-E76A4FBC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780" y="4543925"/>
            <a:ext cx="5339645" cy="1156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1AFB15-4410-B852-658F-FE6AD366ED73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University of Washington | Allsteel">
            <a:extLst>
              <a:ext uri="{FF2B5EF4-FFF2-40B4-BE49-F238E27FC236}">
                <a16:creationId xmlns:a16="http://schemas.microsoft.com/office/drawing/2014/main" id="{A7A374B5-29E4-E818-197F-CE6AB6550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342F70-2DD7-EFB3-541F-5D0986614D47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11" name="슬라이드 번호 개체 틀 6">
            <a:extLst>
              <a:ext uri="{FF2B5EF4-FFF2-40B4-BE49-F238E27FC236}">
                <a16:creationId xmlns:a16="http://schemas.microsoft.com/office/drawing/2014/main" id="{A2317071-F13F-738D-FC24-E7D94195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A85E2D-29AD-4625-8C40-E4A30AE0E1D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4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C761E-3069-771A-EE14-8D9837F52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6FA323-9DC2-12B4-ABA0-AC05E49B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4A701-E5F1-18F2-D55B-8B0071C1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Challenges Faced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A7BAD8-871B-5789-C04E-B07CED905017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DE88F-C7E2-11EE-6EEB-AFA411DDFE00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5E1DD-BD70-29DF-27C0-E323C353B7DC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31341502-9450-AACE-A8B3-1779686C0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250E72-CB5B-36D7-F9C5-F05BD7208149}"/>
              </a:ext>
            </a:extLst>
          </p:cNvPr>
          <p:cNvSpPr txBox="1"/>
          <p:nvPr/>
        </p:nvSpPr>
        <p:spPr>
          <a:xfrm>
            <a:off x="771315" y="1081927"/>
            <a:ext cx="446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Improve model accuracy</a:t>
            </a:r>
          </a:p>
          <a:p>
            <a:pPr marL="342900" indent="-342900">
              <a:buAutoNum type="arabicPeriod"/>
            </a:pPr>
            <a:r>
              <a:rPr lang="en-US"/>
              <a:t>Dependency issues</a:t>
            </a:r>
          </a:p>
          <a:p>
            <a:pPr marL="342900" indent="-342900">
              <a:buAutoNum type="arabicPeriod"/>
            </a:pPr>
            <a:r>
              <a:rPr lang="en-US"/>
              <a:t>Front-end back-end 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BCE092-B71E-7C7F-E272-9BD52361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03" y="859685"/>
            <a:ext cx="4724254" cy="11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F1B552-A19B-A2FC-9216-C179591A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8" y="3429000"/>
            <a:ext cx="5124322" cy="23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383AA4-5C90-DFC6-3B29-2923B703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25" y="3621810"/>
            <a:ext cx="2815309" cy="308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52408AA-7A60-DED2-20EB-326060864E11}"/>
              </a:ext>
            </a:extLst>
          </p:cNvPr>
          <p:cNvSpPr/>
          <p:nvPr/>
        </p:nvSpPr>
        <p:spPr>
          <a:xfrm>
            <a:off x="9154228" y="2214120"/>
            <a:ext cx="3037772" cy="1225090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os.path</a:t>
            </a:r>
            <a:r>
              <a:rPr lang="en-US"/>
              <a:t>? Absolute or relative</a:t>
            </a:r>
          </a:p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1B1845C-A77F-7AF9-F163-2911D66901A0}"/>
              </a:ext>
            </a:extLst>
          </p:cNvPr>
          <p:cNvSpPr/>
          <p:nvPr/>
        </p:nvSpPr>
        <p:spPr>
          <a:xfrm>
            <a:off x="1264204" y="3023984"/>
            <a:ext cx="3191195" cy="697315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Int8, Bool8? Who's that?</a:t>
            </a:r>
          </a:p>
        </p:txBody>
      </p:sp>
      <p:pic>
        <p:nvPicPr>
          <p:cNvPr id="10" name="Graphic 9" descr="Glasses with solid fill">
            <a:extLst>
              <a:ext uri="{FF2B5EF4-FFF2-40B4-BE49-F238E27FC236}">
                <a16:creationId xmlns:a16="http://schemas.microsoft.com/office/drawing/2014/main" id="{CB21C2C8-9A09-7CE8-BAB0-05A19FD84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133" y="4246335"/>
            <a:ext cx="1139876" cy="113987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09A444-3180-585E-D48A-0A028999E302}"/>
              </a:ext>
            </a:extLst>
          </p:cNvPr>
          <p:cNvCxnSpPr/>
          <p:nvPr/>
        </p:nvCxnSpPr>
        <p:spPr>
          <a:xfrm rot="10800000" flipV="1">
            <a:off x="5179554" y="1908580"/>
            <a:ext cx="2190878" cy="197608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B9349-1BAF-2A4B-1A37-2F1E5DC710FE}"/>
              </a:ext>
            </a:extLst>
          </p:cNvPr>
          <p:cNvCxnSpPr>
            <a:stCxn id="1028" idx="3"/>
          </p:cNvCxnSpPr>
          <p:nvPr/>
        </p:nvCxnSpPr>
        <p:spPr>
          <a:xfrm>
            <a:off x="5169380" y="4581973"/>
            <a:ext cx="3324107" cy="268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2175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C20C-09A4-C3EC-16F0-8804AD44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2A9BE-9720-6404-E146-EC1BDDAB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5EE05-C681-2614-03BB-E18AF4A8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Future 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BDC0C-251E-6E50-DA38-EAE48BC4DBA7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48875-B2F2-B8CB-9F87-5E7CE9999CE2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67213-9942-8C9C-BF7E-6202DC9335EF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BE8A5CD3-DA6D-2E79-D344-53D457560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be 72">
            <a:extLst>
              <a:ext uri="{FF2B5EF4-FFF2-40B4-BE49-F238E27FC236}">
                <a16:creationId xmlns:a16="http://schemas.microsoft.com/office/drawing/2014/main" id="{8BABC6D1-DE59-FE0C-8FDD-7B2FDE6DD44B}"/>
              </a:ext>
            </a:extLst>
          </p:cNvPr>
          <p:cNvSpPr/>
          <p:nvPr/>
        </p:nvSpPr>
        <p:spPr>
          <a:xfrm>
            <a:off x="7921160" y="4381440"/>
            <a:ext cx="3802452" cy="1881009"/>
          </a:xfrm>
          <a:prstGeom prst="cub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83A06A39-10A8-46B5-B1E8-B0037FA0741E}"/>
              </a:ext>
            </a:extLst>
          </p:cNvPr>
          <p:cNvSpPr/>
          <p:nvPr/>
        </p:nvSpPr>
        <p:spPr>
          <a:xfrm>
            <a:off x="4112317" y="3818604"/>
            <a:ext cx="238125" cy="231506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03AC98-4BD8-847C-523C-328974212EDD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315569" y="4016207"/>
            <a:ext cx="371099" cy="76029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CA66C8D8-78D8-AA15-273C-2027038DBEE4}"/>
              </a:ext>
            </a:extLst>
          </p:cNvPr>
          <p:cNvSpPr/>
          <p:nvPr/>
        </p:nvSpPr>
        <p:spPr>
          <a:xfrm>
            <a:off x="4320342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EB0991E-5A80-2730-B832-420F2AD65284}"/>
              </a:ext>
            </a:extLst>
          </p:cNvPr>
          <p:cNvSpPr/>
          <p:nvPr/>
        </p:nvSpPr>
        <p:spPr>
          <a:xfrm>
            <a:off x="8159283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943FAA6A-4757-C117-B76D-1131702B7A76}"/>
              </a:ext>
            </a:extLst>
          </p:cNvPr>
          <p:cNvSpPr/>
          <p:nvPr/>
        </p:nvSpPr>
        <p:spPr>
          <a:xfrm>
            <a:off x="7915885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D3714851-1CB8-9008-1EA3-BD62670A9D10}"/>
              </a:ext>
            </a:extLst>
          </p:cNvPr>
          <p:cNvSpPr/>
          <p:nvPr/>
        </p:nvSpPr>
        <p:spPr>
          <a:xfrm>
            <a:off x="8634296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65BCC5D-989D-A0B2-83CF-2244C22D9770}"/>
              </a:ext>
            </a:extLst>
          </p:cNvPr>
          <p:cNvSpPr/>
          <p:nvPr/>
        </p:nvSpPr>
        <p:spPr>
          <a:xfrm>
            <a:off x="8390898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B7D31AA9-7445-CE8D-5EA2-B2C03FBA9A46}"/>
              </a:ext>
            </a:extLst>
          </p:cNvPr>
          <p:cNvSpPr/>
          <p:nvPr/>
        </p:nvSpPr>
        <p:spPr>
          <a:xfrm>
            <a:off x="9101668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B8571998-5B9C-EB0A-90AF-3B9728679E83}"/>
              </a:ext>
            </a:extLst>
          </p:cNvPr>
          <p:cNvSpPr/>
          <p:nvPr/>
        </p:nvSpPr>
        <p:spPr>
          <a:xfrm>
            <a:off x="8858270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EA538759-1ED3-3505-8AF0-6EDC9E5280EB}"/>
              </a:ext>
            </a:extLst>
          </p:cNvPr>
          <p:cNvSpPr/>
          <p:nvPr/>
        </p:nvSpPr>
        <p:spPr>
          <a:xfrm>
            <a:off x="9590495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C71F0515-AFCF-639E-5BE8-7D0827775452}"/>
              </a:ext>
            </a:extLst>
          </p:cNvPr>
          <p:cNvSpPr/>
          <p:nvPr/>
        </p:nvSpPr>
        <p:spPr>
          <a:xfrm>
            <a:off x="9347097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163A1D09-024F-81FF-6BBD-B2BD156FED72}"/>
              </a:ext>
            </a:extLst>
          </p:cNvPr>
          <p:cNvSpPr/>
          <p:nvPr/>
        </p:nvSpPr>
        <p:spPr>
          <a:xfrm>
            <a:off x="10054168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C633154C-29AE-404C-40FA-43839175BAAA}"/>
              </a:ext>
            </a:extLst>
          </p:cNvPr>
          <p:cNvSpPr/>
          <p:nvPr/>
        </p:nvSpPr>
        <p:spPr>
          <a:xfrm>
            <a:off x="9810770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CA2971D4-1F74-EC5A-6FC0-C42D4A46F525}"/>
              </a:ext>
            </a:extLst>
          </p:cNvPr>
          <p:cNvSpPr/>
          <p:nvPr/>
        </p:nvSpPr>
        <p:spPr>
          <a:xfrm>
            <a:off x="10523104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C91EAC7D-BC24-8B73-57B6-401758C3CDD5}"/>
              </a:ext>
            </a:extLst>
          </p:cNvPr>
          <p:cNvSpPr/>
          <p:nvPr/>
        </p:nvSpPr>
        <p:spPr>
          <a:xfrm>
            <a:off x="10279706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AEA5DFC0-B3D2-303A-42EC-26F373D284F8}"/>
              </a:ext>
            </a:extLst>
          </p:cNvPr>
          <p:cNvSpPr/>
          <p:nvPr/>
        </p:nvSpPr>
        <p:spPr>
          <a:xfrm>
            <a:off x="10999027" y="4380727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F1453519-360E-5BE4-5F27-026555F55AF0}"/>
              </a:ext>
            </a:extLst>
          </p:cNvPr>
          <p:cNvSpPr/>
          <p:nvPr/>
        </p:nvSpPr>
        <p:spPr>
          <a:xfrm>
            <a:off x="10755629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7A3FE177-FEFF-B3BD-FC82-49DFFFCC079A}"/>
              </a:ext>
            </a:extLst>
          </p:cNvPr>
          <p:cNvSpPr/>
          <p:nvPr/>
        </p:nvSpPr>
        <p:spPr>
          <a:xfrm>
            <a:off x="5740954" y="3784701"/>
            <a:ext cx="238125" cy="231506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1A8DFE-3428-9CCD-6F11-777018289114}"/>
              </a:ext>
            </a:extLst>
          </p:cNvPr>
          <p:cNvCxnSpPr>
            <a:cxnSpLocks/>
          </p:cNvCxnSpPr>
          <p:nvPr/>
        </p:nvCxnSpPr>
        <p:spPr>
          <a:xfrm>
            <a:off x="5860017" y="4016207"/>
            <a:ext cx="0" cy="76029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Cube 92">
            <a:extLst>
              <a:ext uri="{FF2B5EF4-FFF2-40B4-BE49-F238E27FC236}">
                <a16:creationId xmlns:a16="http://schemas.microsoft.com/office/drawing/2014/main" id="{4FF32497-EC4B-A2B2-23F5-6C667B834F58}"/>
              </a:ext>
            </a:extLst>
          </p:cNvPr>
          <p:cNvSpPr/>
          <p:nvPr/>
        </p:nvSpPr>
        <p:spPr>
          <a:xfrm>
            <a:off x="5460976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A9F6718F-7F57-BA9C-74ED-B0ADB52C6E9B}"/>
              </a:ext>
            </a:extLst>
          </p:cNvPr>
          <p:cNvSpPr/>
          <p:nvPr/>
        </p:nvSpPr>
        <p:spPr>
          <a:xfrm>
            <a:off x="7239599" y="3787352"/>
            <a:ext cx="238125" cy="231506"/>
          </a:xfrm>
          <a:prstGeom prst="flowChartConnector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6F436E2-829D-ADDF-342C-230D9804BCFB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7040026" y="3984955"/>
            <a:ext cx="234446" cy="791544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Cube 95">
            <a:extLst>
              <a:ext uri="{FF2B5EF4-FFF2-40B4-BE49-F238E27FC236}">
                <a16:creationId xmlns:a16="http://schemas.microsoft.com/office/drawing/2014/main" id="{CA57956A-4296-9702-6EB6-60A46E91E9D5}"/>
              </a:ext>
            </a:extLst>
          </p:cNvPr>
          <p:cNvSpPr/>
          <p:nvPr/>
        </p:nvSpPr>
        <p:spPr>
          <a:xfrm>
            <a:off x="6634078" y="4633219"/>
            <a:ext cx="724584" cy="1629230"/>
          </a:xfrm>
          <a:prstGeom prst="cube">
            <a:avLst>
              <a:gd name="adj" fmla="val 3417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A5DCFB-FAFE-C2B6-4049-DBBA3C56D345}"/>
              </a:ext>
            </a:extLst>
          </p:cNvPr>
          <p:cNvSpPr txBox="1"/>
          <p:nvPr/>
        </p:nvSpPr>
        <p:spPr>
          <a:xfrm>
            <a:off x="3996153" y="324297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1.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653F9B8-D07A-1414-166B-569CDD1292E4}"/>
              </a:ext>
            </a:extLst>
          </p:cNvPr>
          <p:cNvSpPr txBox="1"/>
          <p:nvPr/>
        </p:nvSpPr>
        <p:spPr>
          <a:xfrm>
            <a:off x="5721978" y="331939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2.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50097-0B97-2642-8D7A-0E85E125F38B}"/>
              </a:ext>
            </a:extLst>
          </p:cNvPr>
          <p:cNvSpPr txBox="1"/>
          <p:nvPr/>
        </p:nvSpPr>
        <p:spPr>
          <a:xfrm>
            <a:off x="6467843" y="336608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…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10700C-D552-5BB4-B8E6-46190B5B3D5E}"/>
              </a:ext>
            </a:extLst>
          </p:cNvPr>
          <p:cNvSpPr txBox="1"/>
          <p:nvPr/>
        </p:nvSpPr>
        <p:spPr>
          <a:xfrm>
            <a:off x="7239599" y="32429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n</a:t>
            </a:r>
          </a:p>
        </p:txBody>
      </p:sp>
      <p:pic>
        <p:nvPicPr>
          <p:cNvPr id="102" name="total_eqv_strain">
            <a:hlinkClick r:id="" action="ppaction://media"/>
            <a:extLst>
              <a:ext uri="{FF2B5EF4-FFF2-40B4-BE49-F238E27FC236}">
                <a16:creationId xmlns:a16="http://schemas.microsoft.com/office/drawing/2014/main" id="{6B1CE8A7-9384-158A-C755-B0FD4A85D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55" y="4317055"/>
            <a:ext cx="3677782" cy="120342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078315F-0233-8D96-8BFA-BE1453F6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4" y="4336030"/>
            <a:ext cx="970755" cy="14369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65859D-28C2-0E96-1CFB-82DD477F0B85}"/>
              </a:ext>
            </a:extLst>
          </p:cNvPr>
          <p:cNvSpPr txBox="1"/>
          <p:nvPr/>
        </p:nvSpPr>
        <p:spPr>
          <a:xfrm>
            <a:off x="879307" y="1302051"/>
            <a:ext cx="368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Improve model accuracy</a:t>
            </a:r>
          </a:p>
          <a:p>
            <a:pPr marL="342900" indent="-342900">
              <a:buAutoNum type="arabicPeriod"/>
            </a:pPr>
            <a:r>
              <a:rPr lang="en-US" dirty="0"/>
              <a:t>Generalize model to not only flat plate by incorporating 3D simulations</a:t>
            </a:r>
          </a:p>
          <a:p>
            <a:pPr marL="342900" indent="-342900">
              <a:buAutoNum type="arabicPeriod"/>
            </a:pPr>
            <a:r>
              <a:rPr lang="en-US" dirty="0"/>
              <a:t>Design Inverse Problem</a:t>
            </a:r>
          </a:p>
          <a:p>
            <a:pPr marL="342900" indent="-342900">
              <a:buAutoNum type="arabicPeriod"/>
            </a:pPr>
            <a:r>
              <a:rPr lang="en-US" dirty="0"/>
              <a:t>Experimental Validation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 descr="A diagram of a metal beam&#10;&#10;Description automatically generated with medium confidence">
            <a:extLst>
              <a:ext uri="{FF2B5EF4-FFF2-40B4-BE49-F238E27FC236}">
                <a16:creationId xmlns:a16="http://schemas.microsoft.com/office/drawing/2014/main" id="{A976E757-58CC-2F95-0EF8-000C3E40F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8"/>
          <a:stretch/>
        </p:blipFill>
        <p:spPr>
          <a:xfrm>
            <a:off x="5897486" y="936818"/>
            <a:ext cx="6079426" cy="12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73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78C8-3691-B107-9AA1-F8F6A2C2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36" descr="文本&#10;&#10;已自动生成说明">
            <a:extLst>
              <a:ext uri="{FF2B5EF4-FFF2-40B4-BE49-F238E27FC236}">
                <a16:creationId xmlns:a16="http://schemas.microsoft.com/office/drawing/2014/main" id="{3453F675-56FD-FEC8-8F5D-69E3C403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40" y="5895544"/>
            <a:ext cx="2757027" cy="5973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B3A81C-2FFE-607C-6372-98301471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815" y="1003000"/>
            <a:ext cx="2359152" cy="24192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14207C9-399A-B379-9405-66A24F851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0"/>
          <a:stretch/>
        </p:blipFill>
        <p:spPr bwMode="auto">
          <a:xfrm>
            <a:off x="3238025" y="710846"/>
            <a:ext cx="2698224" cy="2419452"/>
          </a:xfrm>
          <a:prstGeom prst="rect">
            <a:avLst/>
          </a:prstGeom>
          <a:noFill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BC5A26-C7CA-45E9-C4A6-3CE7299B1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6" y="1122383"/>
            <a:ext cx="1551381" cy="15919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B70D51D-9C6E-8B05-C70C-EF99CB97F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12" y="4885152"/>
            <a:ext cx="4252203" cy="14747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7A2C26-E8C6-99C4-67AC-CA5FAC74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80CB5-55BF-B374-CD37-50D1093B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Summary Slide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AF423A-1B9D-82D3-838F-E58560F1E759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C4B8E-C185-1B27-B68A-C04AA5A8B4C4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C4077-779D-629E-CC01-2C34DF822453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806D668D-F381-32A0-B4A6-E3D145713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6F660C3-46A4-C27F-5567-E3C87EF5218B}"/>
              </a:ext>
            </a:extLst>
          </p:cNvPr>
          <p:cNvSpPr/>
          <p:nvPr/>
        </p:nvSpPr>
        <p:spPr>
          <a:xfrm>
            <a:off x="147033" y="3194234"/>
            <a:ext cx="2359152" cy="1353312"/>
          </a:xfrm>
          <a:prstGeom prst="ellips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Dataset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82484E-CA3F-18EB-F5D3-C7268C16F052}"/>
              </a:ext>
            </a:extLst>
          </p:cNvPr>
          <p:cNvSpPr/>
          <p:nvPr/>
        </p:nvSpPr>
        <p:spPr>
          <a:xfrm>
            <a:off x="3338289" y="3194234"/>
            <a:ext cx="2359152" cy="1353312"/>
          </a:xfrm>
          <a:prstGeom prst="ellips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Build/Train ML Model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9EF102-7501-A21E-D7DA-71FF57E764E6}"/>
              </a:ext>
            </a:extLst>
          </p:cNvPr>
          <p:cNvSpPr/>
          <p:nvPr/>
        </p:nvSpPr>
        <p:spPr>
          <a:xfrm>
            <a:off x="6529545" y="3194234"/>
            <a:ext cx="2359152" cy="1353312"/>
          </a:xfrm>
          <a:prstGeom prst="ellips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Design Inverse Problem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2EAB53-6781-23A7-6805-2C9CD86C17C2}"/>
              </a:ext>
            </a:extLst>
          </p:cNvPr>
          <p:cNvSpPr/>
          <p:nvPr/>
        </p:nvSpPr>
        <p:spPr>
          <a:xfrm>
            <a:off x="9720801" y="3194234"/>
            <a:ext cx="2359152" cy="1353312"/>
          </a:xfrm>
          <a:prstGeom prst="ellipse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Package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305AC4-FB3E-2FD4-9DBF-CF5C61F503CC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2506185" y="3870890"/>
            <a:ext cx="832104" cy="0"/>
          </a:xfrm>
          <a:prstGeom prst="straightConnector1">
            <a:avLst/>
          </a:prstGeom>
          <a:noFill/>
          <a:ln w="38100" cap="flat" cmpd="sng" algn="ctr">
            <a:solidFill>
              <a:srgbClr val="E9713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834E2E-F013-28B2-DD72-770EA9AA47CC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697441" y="3870890"/>
            <a:ext cx="832104" cy="0"/>
          </a:xfrm>
          <a:prstGeom prst="straightConnector1">
            <a:avLst/>
          </a:prstGeom>
          <a:noFill/>
          <a:ln w="38100" cap="flat" cmpd="sng" algn="ctr">
            <a:solidFill>
              <a:srgbClr val="E9713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B7148C-E441-6EFA-64CB-9618A183E80B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8888697" y="3870890"/>
            <a:ext cx="832104" cy="0"/>
          </a:xfrm>
          <a:prstGeom prst="straightConnector1">
            <a:avLst/>
          </a:prstGeom>
          <a:noFill/>
          <a:ln w="38100" cap="flat" cmpd="sng" algn="ctr">
            <a:solidFill>
              <a:srgbClr val="E9713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7ED9773-54CF-642C-35AD-6313786E11FF}"/>
              </a:ext>
            </a:extLst>
          </p:cNvPr>
          <p:cNvSpPr/>
          <p:nvPr/>
        </p:nvSpPr>
        <p:spPr>
          <a:xfrm>
            <a:off x="394106" y="5224202"/>
            <a:ext cx="1865005" cy="1069848"/>
          </a:xfrm>
          <a:prstGeom prst="ellipse">
            <a:avLst/>
          </a:prstGeom>
          <a:solidFill>
            <a:srgbClr val="0F9ED5"/>
          </a:solidFill>
          <a:ln w="19050" cap="flat" cmpd="sng" algn="ctr">
            <a:solidFill>
              <a:srgbClr val="0F9ED5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Abaqus Scripting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BCFD18-C587-0CA4-686D-EA40BAAAC2C7}"/>
              </a:ext>
            </a:extLst>
          </p:cNvPr>
          <p:cNvCxnSpPr>
            <a:cxnSpLocks/>
            <a:stCxn id="30" idx="0"/>
            <a:endCxn id="20" idx="4"/>
          </p:cNvCxnSpPr>
          <p:nvPr/>
        </p:nvCxnSpPr>
        <p:spPr>
          <a:xfrm flipV="1">
            <a:off x="1326609" y="4547546"/>
            <a:ext cx="0" cy="676656"/>
          </a:xfrm>
          <a:prstGeom prst="straightConnector1">
            <a:avLst/>
          </a:prstGeom>
          <a:noFill/>
          <a:ln w="38100" cap="flat" cmpd="sng" algn="ctr">
            <a:solidFill>
              <a:srgbClr val="E9713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463F4E-89AD-9D72-B296-7B2B4C63578C}"/>
              </a:ext>
            </a:extLst>
          </p:cNvPr>
          <p:cNvSpPr txBox="1"/>
          <p:nvPr/>
        </p:nvSpPr>
        <p:spPr>
          <a:xfrm>
            <a:off x="7108636" y="454833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(Pending)</a:t>
            </a:r>
          </a:p>
        </p:txBody>
      </p:sp>
      <p:pic>
        <p:nvPicPr>
          <p:cNvPr id="37" name="Picture 36" descr="A bullet with a hand gesture&#10;&#10;Description automatically generated">
            <a:extLst>
              <a:ext uri="{FF2B5EF4-FFF2-40B4-BE49-F238E27FC236}">
                <a16:creationId xmlns:a16="http://schemas.microsoft.com/office/drawing/2014/main" id="{83F10465-91B8-89C9-5098-4F8B4D880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979" y="4119990"/>
            <a:ext cx="2116334" cy="165590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9B77A48-034D-56B8-887E-0FA269C8BA90}"/>
              </a:ext>
            </a:extLst>
          </p:cNvPr>
          <p:cNvGrpSpPr/>
          <p:nvPr/>
        </p:nvGrpSpPr>
        <p:grpSpPr>
          <a:xfrm>
            <a:off x="8525665" y="687139"/>
            <a:ext cx="1155315" cy="1006817"/>
            <a:chOff x="8546447" y="200500"/>
            <a:chExt cx="1155315" cy="1006817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BAC20E5-7195-BC16-8D63-C6893C5EC32C}"/>
                </a:ext>
              </a:extLst>
            </p:cNvPr>
            <p:cNvSpPr/>
            <p:nvPr/>
          </p:nvSpPr>
          <p:spPr>
            <a:xfrm>
              <a:off x="8546447" y="200500"/>
              <a:ext cx="1155315" cy="1006817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A810FB-7B3D-03FD-80BE-0F0C588DDD36}"/>
                </a:ext>
              </a:extLst>
            </p:cNvPr>
            <p:cNvSpPr txBox="1"/>
            <p:nvPr/>
          </p:nvSpPr>
          <p:spPr>
            <a:xfrm>
              <a:off x="8682316" y="484197"/>
              <a:ext cx="88357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/>
                <a:t>Open </a:t>
              </a:r>
            </a:p>
            <a:p>
              <a:pPr algn="ctr"/>
              <a:r>
                <a:rPr lang="en-US" sz="1400"/>
                <a:t>Source</a:t>
              </a:r>
            </a:p>
          </p:txBody>
        </p:sp>
      </p:grpSp>
      <p:pic>
        <p:nvPicPr>
          <p:cNvPr id="6" name="Picture 5" descr="GitHub Logo, symbol, meaning, history, PNG, brand">
            <a:extLst>
              <a:ext uri="{FF2B5EF4-FFF2-40B4-BE49-F238E27FC236}">
                <a16:creationId xmlns:a16="http://schemas.microsoft.com/office/drawing/2014/main" id="{10FE092D-7DBA-14F2-9D4F-6E184D0EC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1526" y="1000658"/>
            <a:ext cx="1054973" cy="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99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07A574-0A31-4194-8FE8-B4848A1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08A38-F4DF-96D1-5304-5139D6A6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Intro to Shot Peening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D3502-AC24-7B30-6DB4-E8C2DBC1763D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1378E-D9E2-703C-64E5-D1E2942AECD6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Shot peening | Find suppliers, processes &amp; material">
            <a:extLst>
              <a:ext uri="{FF2B5EF4-FFF2-40B4-BE49-F238E27FC236}">
                <a16:creationId xmlns:a16="http://schemas.microsoft.com/office/drawing/2014/main" id="{FA477A31-FE36-F154-EADF-914D73133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9" b="6800"/>
          <a:stretch/>
        </p:blipFill>
        <p:spPr bwMode="auto">
          <a:xfrm>
            <a:off x="7054384" y="2880360"/>
            <a:ext cx="3418102" cy="36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hat is shot peening? How does shot peening work? History of shot peening |  Progressive Surface">
            <a:extLst>
              <a:ext uri="{FF2B5EF4-FFF2-40B4-BE49-F238E27FC236}">
                <a16:creationId xmlns:a16="http://schemas.microsoft.com/office/drawing/2014/main" id="{1552398E-ADD8-978C-5CBD-CD1F6BBD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0" y="1207008"/>
            <a:ext cx="379476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16D1707-FB56-6764-9204-C740C0A0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49467" r="6760" b="15333"/>
          <a:stretch/>
        </p:blipFill>
        <p:spPr bwMode="auto">
          <a:xfrm>
            <a:off x="4863519" y="1207008"/>
            <a:ext cx="6830568" cy="15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931DEC-93A8-0F43-076D-AC82F3BF3EA2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91927F50-356A-DFDF-2057-801713D6E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07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EE57-654B-60DB-D133-F8189F30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11C479E-0E7B-7C51-FB9C-C0C0B962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64372" r="54438" b="12849"/>
          <a:stretch/>
        </p:blipFill>
        <p:spPr>
          <a:xfrm>
            <a:off x="6680444" y="1312822"/>
            <a:ext cx="2324120" cy="10679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C6B4D8-E677-CB72-0B49-9F11738B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7FD2A-5579-DD07-B5BC-83BBFAB1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Shot Peening (intro)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D29A52-7757-D372-E0C4-5E586799CC99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31FED-151E-FB6D-BCFB-6516CA16FA23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56746-44C6-AC43-8BAE-4C547C641B75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AAAEE298-AED9-3E98-F05F-582769C49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FEA5F-826A-7CA9-825D-A790C802D518}"/>
              </a:ext>
            </a:extLst>
          </p:cNvPr>
          <p:cNvGrpSpPr/>
          <p:nvPr/>
        </p:nvGrpSpPr>
        <p:grpSpPr>
          <a:xfrm>
            <a:off x="3789034" y="895702"/>
            <a:ext cx="2510178" cy="4455694"/>
            <a:chOff x="4273666" y="788767"/>
            <a:chExt cx="2510178" cy="4455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5BF84E-59BE-EACE-233D-F7487C318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486" b="33517"/>
            <a:stretch/>
          </p:blipFill>
          <p:spPr>
            <a:xfrm>
              <a:off x="4273666" y="788767"/>
              <a:ext cx="2510178" cy="1980324"/>
            </a:xfrm>
            <a:prstGeom prst="rect">
              <a:avLst/>
            </a:prstGeom>
          </p:spPr>
        </p:pic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8C890944-9884-0AC5-74A1-D79E6B621B91}"/>
                </a:ext>
              </a:extLst>
            </p:cNvPr>
            <p:cNvSpPr/>
            <p:nvPr/>
          </p:nvSpPr>
          <p:spPr>
            <a:xfrm>
              <a:off x="4273666" y="2551249"/>
              <a:ext cx="2415663" cy="2693212"/>
            </a:xfrm>
            <a:prstGeom prst="blockArc">
              <a:avLst>
                <a:gd name="adj1" fmla="val 13218773"/>
                <a:gd name="adj2" fmla="val 19194878"/>
                <a:gd name="adj3" fmla="val 396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83DC0970-F452-79FA-DDDD-2BD550099576}"/>
                </a:ext>
              </a:extLst>
            </p:cNvPr>
            <p:cNvSpPr/>
            <p:nvPr/>
          </p:nvSpPr>
          <p:spPr>
            <a:xfrm>
              <a:off x="4380209" y="2648048"/>
              <a:ext cx="2202575" cy="2411116"/>
            </a:xfrm>
            <a:prstGeom prst="blockArc">
              <a:avLst>
                <a:gd name="adj1" fmla="val 13155840"/>
                <a:gd name="adj2" fmla="val 19274250"/>
                <a:gd name="adj3" fmla="val 7945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FED1B0-A918-BECA-6648-A0AC332FB738}"/>
              </a:ext>
            </a:extLst>
          </p:cNvPr>
          <p:cNvGrpSpPr/>
          <p:nvPr/>
        </p:nvGrpSpPr>
        <p:grpSpPr>
          <a:xfrm>
            <a:off x="299243" y="927798"/>
            <a:ext cx="2510178" cy="2338138"/>
            <a:chOff x="783875" y="820863"/>
            <a:chExt cx="2510178" cy="23381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D92866-F70F-B0DA-63E3-424E5F4B4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486" b="33517"/>
            <a:stretch/>
          </p:blipFill>
          <p:spPr>
            <a:xfrm>
              <a:off x="783875" y="820863"/>
              <a:ext cx="2510178" cy="198032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324A11-6070-F167-C42F-39B11FA4A5BE}"/>
                </a:ext>
              </a:extLst>
            </p:cNvPr>
            <p:cNvSpPr/>
            <p:nvPr/>
          </p:nvSpPr>
          <p:spPr>
            <a:xfrm>
              <a:off x="1127156" y="2769091"/>
              <a:ext cx="1629805" cy="129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195D50-72AE-7A4A-65F8-C53A84A2E343}"/>
                </a:ext>
              </a:extLst>
            </p:cNvPr>
            <p:cNvSpPr/>
            <p:nvPr/>
          </p:nvSpPr>
          <p:spPr>
            <a:xfrm>
              <a:off x="1127156" y="2868764"/>
              <a:ext cx="1629805" cy="2902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32801F-BA6D-73BB-4901-A019C26EDB72}"/>
              </a:ext>
            </a:extLst>
          </p:cNvPr>
          <p:cNvSpPr/>
          <p:nvPr/>
        </p:nvSpPr>
        <p:spPr>
          <a:xfrm>
            <a:off x="2862692" y="2116338"/>
            <a:ext cx="798324" cy="637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D061E05-D13B-954D-A899-770FDCE0537E}"/>
              </a:ext>
            </a:extLst>
          </p:cNvPr>
          <p:cNvSpPr/>
          <p:nvPr/>
        </p:nvSpPr>
        <p:spPr>
          <a:xfrm>
            <a:off x="1743319" y="4843425"/>
            <a:ext cx="798324" cy="637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66434F-B050-B514-E7AD-C86DD4B66533}"/>
              </a:ext>
            </a:extLst>
          </p:cNvPr>
          <p:cNvGrpSpPr/>
          <p:nvPr/>
        </p:nvGrpSpPr>
        <p:grpSpPr>
          <a:xfrm>
            <a:off x="2949707" y="3867844"/>
            <a:ext cx="2580385" cy="2308324"/>
            <a:chOff x="9503318" y="1752274"/>
            <a:chExt cx="2580385" cy="23083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B33C64E-1B9D-633C-2EDE-094185B7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1860" y="2130738"/>
              <a:ext cx="2038904" cy="16681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CD9D8-FC35-03C6-D7F6-54026281414D}"/>
                </a:ext>
              </a:extLst>
            </p:cNvPr>
            <p:cNvSpPr txBox="1"/>
            <p:nvPr/>
          </p:nvSpPr>
          <p:spPr>
            <a:xfrm>
              <a:off x="9503318" y="1752274"/>
              <a:ext cx="258038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2000" b="1">
                <a:latin typeface="Perpetua" panose="02020502060401020303" pitchFamily="18" charset="0"/>
              </a:endParaRPr>
            </a:p>
            <a:p>
              <a:pPr algn="ctr"/>
              <a:endParaRPr lang="en-US" sz="400" b="1">
                <a:latin typeface="Perpetua" panose="02020502060401020303" pitchFamily="18" charset="0"/>
              </a:endParaRPr>
            </a:p>
            <a:p>
              <a:pPr algn="ctr"/>
              <a:r>
                <a:rPr lang="en-US" sz="2000" b="1">
                  <a:solidFill>
                    <a:srgbClr val="FF0000"/>
                  </a:solidFill>
                  <a:latin typeface="Perpetua" panose="02020502060401020303" pitchFamily="18" charset="0"/>
                </a:rPr>
                <a:t>Assembly Not Possible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CD29111-C62E-8A4D-54F2-5EDC90A8F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846" y="2032140"/>
            <a:ext cx="2735176" cy="1835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1C28DE-104D-BA88-CED3-EA554948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0" y="4179008"/>
            <a:ext cx="4001093" cy="15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1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E4B6-1E65-8BDB-AEFC-DBE29400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6B68C-3B35-5AC2-9D42-478FF6B2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A18BC-FB69-79A8-D50D-68491832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Generating Dataset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344B5C-50E2-DFF5-0A30-19049F0E453C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6F9A0-2F94-E30B-7486-9E44867D1A98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969EF-C26D-1ED2-3C80-3D5872798C14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48A500B5-26DA-4968-C77E-EAED8C8D5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C0C278-A0F4-3942-FE8A-081AAA4388EF}"/>
              </a:ext>
            </a:extLst>
          </p:cNvPr>
          <p:cNvSpPr/>
          <p:nvPr/>
        </p:nvSpPr>
        <p:spPr>
          <a:xfrm>
            <a:off x="5925016" y="3653615"/>
            <a:ext cx="1914522" cy="18954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F447C-2A82-5D0A-B697-1CF054696907}"/>
              </a:ext>
            </a:extLst>
          </p:cNvPr>
          <p:cNvSpPr/>
          <p:nvPr/>
        </p:nvSpPr>
        <p:spPr>
          <a:xfrm>
            <a:off x="4010491" y="1758149"/>
            <a:ext cx="3829050" cy="37909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12FF0-5ED5-EB31-83A6-3656511EBE1F}"/>
              </a:ext>
            </a:extLst>
          </p:cNvPr>
          <p:cNvSpPr/>
          <p:nvPr/>
        </p:nvSpPr>
        <p:spPr>
          <a:xfrm>
            <a:off x="5925016" y="1758149"/>
            <a:ext cx="1914522" cy="18954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5D593-C389-C96A-83E9-97AFCCE561FC}"/>
              </a:ext>
            </a:extLst>
          </p:cNvPr>
          <p:cNvSpPr/>
          <p:nvPr/>
        </p:nvSpPr>
        <p:spPr>
          <a:xfrm>
            <a:off x="4009806" y="1758145"/>
            <a:ext cx="1914522" cy="18954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FB2B1-DF1D-2734-1C23-345D825CEB58}"/>
              </a:ext>
            </a:extLst>
          </p:cNvPr>
          <p:cNvSpPr/>
          <p:nvPr/>
        </p:nvSpPr>
        <p:spPr>
          <a:xfrm>
            <a:off x="4009806" y="3653616"/>
            <a:ext cx="1914522" cy="18954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B91C3-8122-9D65-ECFF-E7321F53C0B0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V="1">
            <a:off x="4009806" y="4601351"/>
            <a:ext cx="382973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01204-921A-CAAA-1307-F81E86028143}"/>
              </a:ext>
            </a:extLst>
          </p:cNvPr>
          <p:cNvSpPr/>
          <p:nvPr/>
        </p:nvSpPr>
        <p:spPr>
          <a:xfrm>
            <a:off x="4018643" y="1758164"/>
            <a:ext cx="967475" cy="94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8FD00-5174-04F3-746E-2693FA48F94C}"/>
              </a:ext>
            </a:extLst>
          </p:cNvPr>
          <p:cNvSpPr txBox="1"/>
          <p:nvPr/>
        </p:nvSpPr>
        <p:spPr>
          <a:xfrm>
            <a:off x="4808318" y="594281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 3000 times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553A1-41D7-A4E6-A346-9325A3E86D8B}"/>
              </a:ext>
            </a:extLst>
          </p:cNvPr>
          <p:cNvSpPr txBox="1"/>
          <p:nvPr/>
        </p:nvSpPr>
        <p:spPr>
          <a:xfrm>
            <a:off x="3517582" y="1132045"/>
            <a:ext cx="465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 = shot peen intensity [1A, 2A, …, 11A]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ADBAE5-DCF3-E5D7-984E-508A507F7B47}"/>
              </a:ext>
            </a:extLst>
          </p:cNvPr>
          <p:cNvSpPr/>
          <p:nvPr/>
        </p:nvSpPr>
        <p:spPr>
          <a:xfrm>
            <a:off x="4028089" y="4602495"/>
            <a:ext cx="967475" cy="9476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7E31-12F5-0A88-A52F-BCB76EAEC166}"/>
              </a:ext>
            </a:extLst>
          </p:cNvPr>
          <p:cNvSpPr/>
          <p:nvPr/>
        </p:nvSpPr>
        <p:spPr>
          <a:xfrm>
            <a:off x="4017273" y="3678767"/>
            <a:ext cx="967475" cy="9476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96EB1-5EB4-F191-A73D-500614D33698}"/>
              </a:ext>
            </a:extLst>
          </p:cNvPr>
          <p:cNvSpPr/>
          <p:nvPr/>
        </p:nvSpPr>
        <p:spPr>
          <a:xfrm>
            <a:off x="4952168" y="4604750"/>
            <a:ext cx="967475" cy="947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30C912-2CEA-2A49-9E57-FE3070D89D5A}"/>
              </a:ext>
            </a:extLst>
          </p:cNvPr>
          <p:cNvSpPr/>
          <p:nvPr/>
        </p:nvSpPr>
        <p:spPr>
          <a:xfrm>
            <a:off x="4990456" y="3659530"/>
            <a:ext cx="967475" cy="947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18B5E5-7ED7-B1A3-8C51-59C2EEC16B5C}"/>
              </a:ext>
            </a:extLst>
          </p:cNvPr>
          <p:cNvSpPr/>
          <p:nvPr/>
        </p:nvSpPr>
        <p:spPr>
          <a:xfrm>
            <a:off x="5933300" y="4600967"/>
            <a:ext cx="967475" cy="94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C0BFD2-09C7-BC1E-3A68-89E5387D4298}"/>
              </a:ext>
            </a:extLst>
          </p:cNvPr>
          <p:cNvSpPr/>
          <p:nvPr/>
        </p:nvSpPr>
        <p:spPr>
          <a:xfrm>
            <a:off x="5942292" y="3668517"/>
            <a:ext cx="967475" cy="9476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70648-19BC-0782-256A-CEDA2B48F971}"/>
              </a:ext>
            </a:extLst>
          </p:cNvPr>
          <p:cNvSpPr/>
          <p:nvPr/>
        </p:nvSpPr>
        <p:spPr>
          <a:xfrm>
            <a:off x="6877779" y="4611398"/>
            <a:ext cx="967475" cy="9476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317BB-96E8-B95D-6A8F-23B5E70A9277}"/>
              </a:ext>
            </a:extLst>
          </p:cNvPr>
          <p:cNvSpPr/>
          <p:nvPr/>
        </p:nvSpPr>
        <p:spPr>
          <a:xfrm>
            <a:off x="6878469" y="3676105"/>
            <a:ext cx="967475" cy="947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BC58EC-3A2F-3639-9DEF-EDBF9CB92CB7}"/>
              </a:ext>
            </a:extLst>
          </p:cNvPr>
          <p:cNvSpPr/>
          <p:nvPr/>
        </p:nvSpPr>
        <p:spPr>
          <a:xfrm>
            <a:off x="6865885" y="2725318"/>
            <a:ext cx="967475" cy="94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F580B3-DA6E-CAFE-F72C-63D462DF28C0}"/>
              </a:ext>
            </a:extLst>
          </p:cNvPr>
          <p:cNvSpPr/>
          <p:nvPr/>
        </p:nvSpPr>
        <p:spPr>
          <a:xfrm>
            <a:off x="5933001" y="2718363"/>
            <a:ext cx="967475" cy="947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469B47-4D55-511A-4BAA-1FBD9E340EDA}"/>
              </a:ext>
            </a:extLst>
          </p:cNvPr>
          <p:cNvSpPr/>
          <p:nvPr/>
        </p:nvSpPr>
        <p:spPr>
          <a:xfrm>
            <a:off x="4940872" y="2721964"/>
            <a:ext cx="967475" cy="94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AAAB9D-FA75-6D61-BE22-104CA01B196F}"/>
              </a:ext>
            </a:extLst>
          </p:cNvPr>
          <p:cNvSpPr/>
          <p:nvPr/>
        </p:nvSpPr>
        <p:spPr>
          <a:xfrm>
            <a:off x="4018476" y="2715642"/>
            <a:ext cx="967475" cy="9476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B7BB3E-8292-29D7-E64B-AD46A331BC9A}"/>
              </a:ext>
            </a:extLst>
          </p:cNvPr>
          <p:cNvSpPr/>
          <p:nvPr/>
        </p:nvSpPr>
        <p:spPr>
          <a:xfrm>
            <a:off x="6877779" y="1765159"/>
            <a:ext cx="967475" cy="947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1AB866-EC61-CCE0-D623-32AF64E1A94B}"/>
              </a:ext>
            </a:extLst>
          </p:cNvPr>
          <p:cNvSpPr/>
          <p:nvPr/>
        </p:nvSpPr>
        <p:spPr>
          <a:xfrm>
            <a:off x="5923643" y="1774531"/>
            <a:ext cx="967475" cy="9476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E137FD-6EBD-0ADE-4B2C-AE2E2AF16B82}"/>
              </a:ext>
            </a:extLst>
          </p:cNvPr>
          <p:cNvSpPr/>
          <p:nvPr/>
        </p:nvSpPr>
        <p:spPr>
          <a:xfrm>
            <a:off x="4974403" y="1758163"/>
            <a:ext cx="967475" cy="94769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D3B9FF-2EFA-924B-B2F3-B23EBFAB150E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5925016" y="1758149"/>
            <a:ext cx="0" cy="3790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02A03-ED46-8D28-1BAF-FB8C958DB0DB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4010491" y="3653624"/>
            <a:ext cx="38290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1FE00-FC9D-6A34-6C8C-BB2191B288F7}"/>
              </a:ext>
            </a:extLst>
          </p:cNvPr>
          <p:cNvCxnSpPr>
            <a:stCxn id="6" idx="0"/>
            <a:endCxn id="2" idx="2"/>
          </p:cNvCxnSpPr>
          <p:nvPr/>
        </p:nvCxnSpPr>
        <p:spPr>
          <a:xfrm>
            <a:off x="6882277" y="1758149"/>
            <a:ext cx="0" cy="3790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848BB1-B5FC-F400-015D-937648139A8A}"/>
              </a:ext>
            </a:extLst>
          </p:cNvPr>
          <p:cNvCxnSpPr>
            <a:stCxn id="8" idx="0"/>
            <a:endCxn id="9" idx="2"/>
          </p:cNvCxnSpPr>
          <p:nvPr/>
        </p:nvCxnSpPr>
        <p:spPr>
          <a:xfrm>
            <a:off x="4967067" y="1758145"/>
            <a:ext cx="0" cy="3790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404AE3-FA54-7D36-0E60-E4741EDDFEDD}"/>
              </a:ext>
            </a:extLst>
          </p:cNvPr>
          <p:cNvSpPr txBox="1"/>
          <p:nvPr/>
        </p:nvSpPr>
        <p:spPr>
          <a:xfrm>
            <a:off x="4067718" y="204734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78450C-428B-126D-5A0B-D2E990CB1E59}"/>
              </a:ext>
            </a:extLst>
          </p:cNvPr>
          <p:cNvSpPr txBox="1"/>
          <p:nvPr/>
        </p:nvSpPr>
        <p:spPr>
          <a:xfrm>
            <a:off x="5024294" y="204734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F0715A-F213-48D4-991B-AE6EEC013CCA}"/>
              </a:ext>
            </a:extLst>
          </p:cNvPr>
          <p:cNvSpPr txBox="1"/>
          <p:nvPr/>
        </p:nvSpPr>
        <p:spPr>
          <a:xfrm>
            <a:off x="5960591" y="204734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2EF6B-4C05-6515-E797-C448E8520DC5}"/>
              </a:ext>
            </a:extLst>
          </p:cNvPr>
          <p:cNvSpPr txBox="1"/>
          <p:nvPr/>
        </p:nvSpPr>
        <p:spPr>
          <a:xfrm>
            <a:off x="6930423" y="204734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CF64A9-FD92-7F73-FB4F-B58E01EA1972}"/>
              </a:ext>
            </a:extLst>
          </p:cNvPr>
          <p:cNvSpPr txBox="1"/>
          <p:nvPr/>
        </p:nvSpPr>
        <p:spPr>
          <a:xfrm>
            <a:off x="4067718" y="297903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52A7F8-E4A3-77EB-CBC8-1FCED3BB3FFE}"/>
              </a:ext>
            </a:extLst>
          </p:cNvPr>
          <p:cNvSpPr txBox="1"/>
          <p:nvPr/>
        </p:nvSpPr>
        <p:spPr>
          <a:xfrm>
            <a:off x="5024294" y="297903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55AD2F-C846-E4E4-4B00-F398061715CE}"/>
              </a:ext>
            </a:extLst>
          </p:cNvPr>
          <p:cNvSpPr txBox="1"/>
          <p:nvPr/>
        </p:nvSpPr>
        <p:spPr>
          <a:xfrm>
            <a:off x="5960591" y="297903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47560D-C65C-5BAF-9153-8DB23CA208FA}"/>
              </a:ext>
            </a:extLst>
          </p:cNvPr>
          <p:cNvSpPr txBox="1"/>
          <p:nvPr/>
        </p:nvSpPr>
        <p:spPr>
          <a:xfrm>
            <a:off x="6930423" y="297903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16BD7-D577-E33B-16DB-2920976063D5}"/>
              </a:ext>
            </a:extLst>
          </p:cNvPr>
          <p:cNvSpPr txBox="1"/>
          <p:nvPr/>
        </p:nvSpPr>
        <p:spPr>
          <a:xfrm>
            <a:off x="4058193" y="392681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B4BF-2905-92DC-B510-8376B7A47D44}"/>
              </a:ext>
            </a:extLst>
          </p:cNvPr>
          <p:cNvSpPr txBox="1"/>
          <p:nvPr/>
        </p:nvSpPr>
        <p:spPr>
          <a:xfrm>
            <a:off x="5014769" y="392681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215B3-FE1B-5042-79EC-079E55959612}"/>
              </a:ext>
            </a:extLst>
          </p:cNvPr>
          <p:cNvSpPr txBox="1"/>
          <p:nvPr/>
        </p:nvSpPr>
        <p:spPr>
          <a:xfrm>
            <a:off x="5951066" y="392681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D8B0F-EDE2-6AF1-AA89-FA13D8897E59}"/>
              </a:ext>
            </a:extLst>
          </p:cNvPr>
          <p:cNvSpPr txBox="1"/>
          <p:nvPr/>
        </p:nvSpPr>
        <p:spPr>
          <a:xfrm>
            <a:off x="6919936" y="3926816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96E934-9EFE-47A2-90EB-DB90D7748523}"/>
              </a:ext>
            </a:extLst>
          </p:cNvPr>
          <p:cNvSpPr txBox="1"/>
          <p:nvPr/>
        </p:nvSpPr>
        <p:spPr>
          <a:xfrm>
            <a:off x="4058193" y="485850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8322D-3E43-C84C-D109-3CFACB4234AA}"/>
              </a:ext>
            </a:extLst>
          </p:cNvPr>
          <p:cNvSpPr txBox="1"/>
          <p:nvPr/>
        </p:nvSpPr>
        <p:spPr>
          <a:xfrm>
            <a:off x="5014769" y="485850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3E274D-AA48-52B8-1E07-0F060EC1C0B3}"/>
              </a:ext>
            </a:extLst>
          </p:cNvPr>
          <p:cNvSpPr txBox="1"/>
          <p:nvPr/>
        </p:nvSpPr>
        <p:spPr>
          <a:xfrm>
            <a:off x="5951066" y="485850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DB0FE1-E9B5-60F1-C17C-D4DEC8A72F2B}"/>
              </a:ext>
            </a:extLst>
          </p:cNvPr>
          <p:cNvSpPr txBox="1"/>
          <p:nvPr/>
        </p:nvSpPr>
        <p:spPr>
          <a:xfrm>
            <a:off x="6919936" y="4858509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Rand(I)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B3CE24-1AAC-2147-E83A-007FFB31A902}"/>
              </a:ext>
            </a:extLst>
          </p:cNvPr>
          <p:cNvCxnSpPr>
            <a:stCxn id="8" idx="1"/>
            <a:endCxn id="6" idx="3"/>
          </p:cNvCxnSpPr>
          <p:nvPr/>
        </p:nvCxnSpPr>
        <p:spPr>
          <a:xfrm>
            <a:off x="4009806" y="2705881"/>
            <a:ext cx="3829732" cy="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91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CABB1D-54B5-802D-6FD3-DE2FCE17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C9C111-8F97-5DBC-C4E2-E16D57C5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E5A13-D058-8125-28C0-F9BEF503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Generating Dataset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21BD9C-14E2-E772-290D-E0866ADF8A18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9AFE8-2B7F-20A6-8A2A-96C044407944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B8956-61CE-EB93-CB1C-77E185B20168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6AF9E9E3-4BFF-E976-2FD4-5118A98BD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270529E-3803-7B6D-08B2-F80D8707B9A1}"/>
              </a:ext>
            </a:extLst>
          </p:cNvPr>
          <p:cNvGrpSpPr/>
          <p:nvPr/>
        </p:nvGrpSpPr>
        <p:grpSpPr>
          <a:xfrm>
            <a:off x="376406" y="1141699"/>
            <a:ext cx="1897332" cy="1878119"/>
            <a:chOff x="1147930" y="1703281"/>
            <a:chExt cx="3829735" cy="379095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0623262-F1CB-03D4-A9F9-CF940E102F10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AB57ABC-CAAD-E400-3D8C-8CC52571C718}"/>
                </a:ext>
              </a:extLst>
            </p:cNvPr>
            <p:cNvCxnSpPr>
              <a:cxnSpLocks/>
              <a:stCxn id="198" idx="0"/>
              <a:endCxn id="198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908CE-C757-2F32-F547-397687510104}"/>
                </a:ext>
              </a:extLst>
            </p:cNvPr>
            <p:cNvCxnSpPr>
              <a:cxnSpLocks/>
              <a:stCxn id="198" idx="1"/>
              <a:endCxn id="198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7E33964-B7C8-10F8-877E-2AE2B70EE8F1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041ABE4-B857-23ED-6E6F-52581AA2E736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E7A5357-D05A-38F8-4BC6-4229707D21FA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8AC7B53-E152-3B05-0DC9-6584F5115195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4F7978-7D88-955D-76B6-AA7AB2226FB6}"/>
                </a:ext>
              </a:extLst>
            </p:cNvPr>
            <p:cNvCxnSpPr>
              <a:cxnSpLocks/>
              <a:stCxn id="201" idx="0"/>
              <a:endCxn id="204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C06D556-1BD7-441C-6FC0-7C42FFDA41EA}"/>
                </a:ext>
              </a:extLst>
            </p:cNvPr>
            <p:cNvCxnSpPr>
              <a:cxnSpLocks/>
              <a:stCxn id="202" idx="0"/>
              <a:endCxn id="203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14E9B1C-432B-F24B-5E26-02543223821C}"/>
                </a:ext>
              </a:extLst>
            </p:cNvPr>
            <p:cNvCxnSpPr>
              <a:cxnSpLocks/>
              <a:stCxn id="202" idx="1"/>
              <a:endCxn id="201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489EABB-8A18-16A7-EAC7-E928CEBCB4F7}"/>
                </a:ext>
              </a:extLst>
            </p:cNvPr>
            <p:cNvCxnSpPr>
              <a:cxnSpLocks/>
              <a:stCxn id="203" idx="1"/>
              <a:endCxn id="204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5A3CF9F-C2AB-3D21-CE57-CBDB6ED0A328}"/>
              </a:ext>
            </a:extLst>
          </p:cNvPr>
          <p:cNvSpPr txBox="1"/>
          <p:nvPr/>
        </p:nvSpPr>
        <p:spPr>
          <a:xfrm>
            <a:off x="458597" y="750081"/>
            <a:ext cx="8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I = 1A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B0096A1-4E94-520F-6465-359D54E4B1F5}"/>
              </a:ext>
            </a:extLst>
          </p:cNvPr>
          <p:cNvGrpSpPr/>
          <p:nvPr/>
        </p:nvGrpSpPr>
        <p:grpSpPr>
          <a:xfrm>
            <a:off x="2556578" y="1141693"/>
            <a:ext cx="1897332" cy="1878119"/>
            <a:chOff x="1147930" y="1703281"/>
            <a:chExt cx="3829735" cy="379095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374DE44-BD4A-EA25-F899-5B760067ED1D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04968D6-ED8F-E0EA-10CF-76CBBDDFFEF5}"/>
                </a:ext>
              </a:extLst>
            </p:cNvPr>
            <p:cNvCxnSpPr>
              <a:cxnSpLocks/>
              <a:stCxn id="211" idx="0"/>
              <a:endCxn id="211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9D984A3-CD1F-053F-F5BC-A05B32AA55B9}"/>
                </a:ext>
              </a:extLst>
            </p:cNvPr>
            <p:cNvCxnSpPr>
              <a:cxnSpLocks/>
              <a:stCxn id="211" idx="1"/>
              <a:endCxn id="211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13EF3C0-37A8-8FFC-9713-CAC5FB002169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A3260B7-6051-C897-9146-C8FC7370501F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BB6595F-A565-2A6D-2412-3DAEAFDC7E1D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ECBDA36-3A09-7946-9EA5-AC5E2F90F94E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253B0B7-78DD-8CDF-413F-97E0B2D15D8D}"/>
                </a:ext>
              </a:extLst>
            </p:cNvPr>
            <p:cNvCxnSpPr>
              <a:cxnSpLocks/>
              <a:stCxn id="214" idx="0"/>
              <a:endCxn id="217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37A31F9-B26F-9D2E-8D33-397F4107EAF7}"/>
                </a:ext>
              </a:extLst>
            </p:cNvPr>
            <p:cNvCxnSpPr>
              <a:cxnSpLocks/>
              <a:stCxn id="215" idx="0"/>
              <a:endCxn id="216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6698D4F-C360-3FBF-4F84-790999EC6214}"/>
                </a:ext>
              </a:extLst>
            </p:cNvPr>
            <p:cNvCxnSpPr>
              <a:cxnSpLocks/>
              <a:stCxn id="215" idx="1"/>
              <a:endCxn id="214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1B06B23-4340-4712-933F-F93B03224E54}"/>
                </a:ext>
              </a:extLst>
            </p:cNvPr>
            <p:cNvCxnSpPr>
              <a:cxnSpLocks/>
              <a:stCxn id="216" idx="1"/>
              <a:endCxn id="217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DD762F8-9C15-C01C-DFCF-2D329677D786}"/>
              </a:ext>
            </a:extLst>
          </p:cNvPr>
          <p:cNvGrpSpPr/>
          <p:nvPr/>
        </p:nvGrpSpPr>
        <p:grpSpPr>
          <a:xfrm>
            <a:off x="376235" y="3689576"/>
            <a:ext cx="1897332" cy="1878119"/>
            <a:chOff x="1147930" y="1703281"/>
            <a:chExt cx="3829735" cy="3790954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A90682F-3DBF-DD97-F3EC-1A82029D6322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6AE323D-6368-E3FA-65DA-DF91EAF89A4F}"/>
                </a:ext>
              </a:extLst>
            </p:cNvPr>
            <p:cNvCxnSpPr>
              <a:cxnSpLocks/>
              <a:stCxn id="223" idx="0"/>
              <a:endCxn id="223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E1FA3EA-A246-3709-8EEC-D55E14D8A9BC}"/>
                </a:ext>
              </a:extLst>
            </p:cNvPr>
            <p:cNvCxnSpPr>
              <a:cxnSpLocks/>
              <a:stCxn id="223" idx="1"/>
              <a:endCxn id="223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160D5D9-ABE1-01AE-D212-EA66020B5DCD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8D7B52-3506-4C24-ADD8-066E95EE471E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F6EF48A-C7C8-3BE1-6C16-22E581E0EBC1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86E3AF8-E4B4-2C4B-400A-3551A0F2D1B6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4C45EEA-0B11-2AD3-4B37-CBC2157EF166}"/>
                </a:ext>
              </a:extLst>
            </p:cNvPr>
            <p:cNvCxnSpPr>
              <a:cxnSpLocks/>
              <a:stCxn id="226" idx="0"/>
              <a:endCxn id="229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3599D22-1302-EBA4-59B9-F6C9DC3917F9}"/>
                </a:ext>
              </a:extLst>
            </p:cNvPr>
            <p:cNvCxnSpPr>
              <a:cxnSpLocks/>
              <a:stCxn id="227" idx="0"/>
              <a:endCxn id="228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0942F5-B65B-C207-7CEF-F2891125A9EA}"/>
                </a:ext>
              </a:extLst>
            </p:cNvPr>
            <p:cNvCxnSpPr>
              <a:cxnSpLocks/>
              <a:stCxn id="227" idx="1"/>
              <a:endCxn id="226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420482-AF76-45E8-3017-191B4BFBD706}"/>
                </a:ext>
              </a:extLst>
            </p:cNvPr>
            <p:cNvCxnSpPr>
              <a:cxnSpLocks/>
              <a:stCxn id="228" idx="1"/>
              <a:endCxn id="229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DA7F6850-F15D-47F5-879B-A11F12AF65D7}"/>
              </a:ext>
            </a:extLst>
          </p:cNvPr>
          <p:cNvSpPr txBox="1"/>
          <p:nvPr/>
        </p:nvSpPr>
        <p:spPr>
          <a:xfrm>
            <a:off x="458426" y="3261382"/>
            <a:ext cx="8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I = 2A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FAC19DF-2C07-AF74-FA36-665F32128790}"/>
              </a:ext>
            </a:extLst>
          </p:cNvPr>
          <p:cNvGrpSpPr/>
          <p:nvPr/>
        </p:nvGrpSpPr>
        <p:grpSpPr>
          <a:xfrm>
            <a:off x="2556407" y="3689570"/>
            <a:ext cx="1897332" cy="1878119"/>
            <a:chOff x="1147930" y="1703281"/>
            <a:chExt cx="3829735" cy="379095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F243397-BFD3-5D07-0A16-5E5B71EE8F8C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60663DF-DB12-B7C7-B511-BA829210292F}"/>
                </a:ext>
              </a:extLst>
            </p:cNvPr>
            <p:cNvCxnSpPr>
              <a:cxnSpLocks/>
              <a:stCxn id="236" idx="0"/>
              <a:endCxn id="236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B1A201D3-9917-FF0A-3801-7CD293046901}"/>
                </a:ext>
              </a:extLst>
            </p:cNvPr>
            <p:cNvCxnSpPr>
              <a:cxnSpLocks/>
              <a:stCxn id="236" idx="1"/>
              <a:endCxn id="236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7C484CC-035B-83F5-D3E0-A5FDA5C3AA3D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E772737-0574-A09A-9E61-504BA434A590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6E558A3-2734-DCB3-794A-5B35F1C35E66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B8D35DC7-9561-4ED9-424D-DDF5BA2CAB57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6DD17AE-9936-7EC8-6F8A-5AC93A26318D}"/>
                </a:ext>
              </a:extLst>
            </p:cNvPr>
            <p:cNvCxnSpPr>
              <a:cxnSpLocks/>
              <a:stCxn id="239" idx="0"/>
              <a:endCxn id="242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2E38543-3C57-AC9C-8FFD-B1604B45DA80}"/>
                </a:ext>
              </a:extLst>
            </p:cNvPr>
            <p:cNvCxnSpPr>
              <a:cxnSpLocks/>
              <a:stCxn id="240" idx="0"/>
              <a:endCxn id="241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D4139A4-5709-CBE7-3244-98334CC718F7}"/>
                </a:ext>
              </a:extLst>
            </p:cNvPr>
            <p:cNvCxnSpPr>
              <a:cxnSpLocks/>
              <a:stCxn id="240" idx="1"/>
              <a:endCxn id="239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C1A31D1-90A0-C018-E711-9732115108ED}"/>
                </a:ext>
              </a:extLst>
            </p:cNvPr>
            <p:cNvCxnSpPr>
              <a:cxnSpLocks/>
              <a:stCxn id="241" idx="1"/>
              <a:endCxn id="242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47B76A88-2A1B-9C4A-898D-0EFD6A34B95F}"/>
              </a:ext>
            </a:extLst>
          </p:cNvPr>
          <p:cNvSpPr txBox="1"/>
          <p:nvPr/>
        </p:nvSpPr>
        <p:spPr>
          <a:xfrm>
            <a:off x="4565382" y="1696737"/>
            <a:ext cx="8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…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0C3A1AB-1784-CCF7-84DB-A9298035FE1D}"/>
              </a:ext>
            </a:extLst>
          </p:cNvPr>
          <p:cNvSpPr txBox="1"/>
          <p:nvPr/>
        </p:nvSpPr>
        <p:spPr>
          <a:xfrm>
            <a:off x="4631967" y="4191155"/>
            <a:ext cx="8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…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1CE60B7-0584-56F3-9300-2720E3B8A422}"/>
              </a:ext>
            </a:extLst>
          </p:cNvPr>
          <p:cNvSpPr txBox="1"/>
          <p:nvPr/>
        </p:nvSpPr>
        <p:spPr>
          <a:xfrm>
            <a:off x="2273566" y="5767918"/>
            <a:ext cx="282841" cy="55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ts val="1000"/>
              </a:lnSpc>
            </a:pPr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.</a:t>
            </a:r>
          </a:p>
          <a:p>
            <a:pPr latinLnBrk="0">
              <a:lnSpc>
                <a:spcPts val="1000"/>
              </a:lnSpc>
            </a:pPr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.</a:t>
            </a:r>
          </a:p>
          <a:p>
            <a:pPr latinLnBrk="0">
              <a:lnSpc>
                <a:spcPts val="1000"/>
              </a:lnSpc>
            </a:pPr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.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F6A2787-A5DD-94E3-4D53-C4940FFAD21C}"/>
              </a:ext>
            </a:extLst>
          </p:cNvPr>
          <p:cNvSpPr txBox="1"/>
          <p:nvPr/>
        </p:nvSpPr>
        <p:spPr>
          <a:xfrm>
            <a:off x="1981834" y="6237390"/>
            <a:ext cx="8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>
                <a:solidFill>
                  <a:prstClr val="black"/>
                </a:solidFill>
                <a:latin typeface="Aptos" panose="02110004020202020204"/>
              </a:rPr>
              <a:t>I = 11A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3F2D7BE-8716-BDC2-B58D-90C4CD7097A6}"/>
              </a:ext>
            </a:extLst>
          </p:cNvPr>
          <p:cNvSpPr/>
          <p:nvPr/>
        </p:nvSpPr>
        <p:spPr>
          <a:xfrm>
            <a:off x="385220" y="1141693"/>
            <a:ext cx="474617" cy="469529"/>
          </a:xfrm>
          <a:prstGeom prst="rect">
            <a:avLst/>
          </a:prstGeom>
          <a:solidFill>
            <a:srgbClr val="E9713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F28BAC3-4C9C-168C-FB1D-FC1146067525}"/>
              </a:ext>
            </a:extLst>
          </p:cNvPr>
          <p:cNvSpPr/>
          <p:nvPr/>
        </p:nvSpPr>
        <p:spPr>
          <a:xfrm>
            <a:off x="3030641" y="1141691"/>
            <a:ext cx="474617" cy="469529"/>
          </a:xfrm>
          <a:prstGeom prst="rect">
            <a:avLst/>
          </a:prstGeom>
          <a:solidFill>
            <a:srgbClr val="E9713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8914392-1DA7-EE7D-0CB7-C749CD8F5E3A}"/>
              </a:ext>
            </a:extLst>
          </p:cNvPr>
          <p:cNvSpPr txBox="1"/>
          <p:nvPr/>
        </p:nvSpPr>
        <p:spPr>
          <a:xfrm>
            <a:off x="2260395" y="1704572"/>
            <a:ext cx="8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,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BF88D54-C487-527D-12BA-F0F83E40DF2F}"/>
              </a:ext>
            </a:extLst>
          </p:cNvPr>
          <p:cNvSpPr txBox="1"/>
          <p:nvPr/>
        </p:nvSpPr>
        <p:spPr>
          <a:xfrm>
            <a:off x="2260395" y="4244075"/>
            <a:ext cx="8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,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BA4CB1D-0BA3-F8C9-5234-54AC46BDCC79}"/>
              </a:ext>
            </a:extLst>
          </p:cNvPr>
          <p:cNvSpPr/>
          <p:nvPr/>
        </p:nvSpPr>
        <p:spPr>
          <a:xfrm>
            <a:off x="375695" y="3690222"/>
            <a:ext cx="474617" cy="469529"/>
          </a:xfrm>
          <a:prstGeom prst="rect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E8C7862-4EF7-A83D-1DA5-A22AEA416F9E}"/>
              </a:ext>
            </a:extLst>
          </p:cNvPr>
          <p:cNvSpPr/>
          <p:nvPr/>
        </p:nvSpPr>
        <p:spPr>
          <a:xfrm>
            <a:off x="3025967" y="3693634"/>
            <a:ext cx="474617" cy="469529"/>
          </a:xfrm>
          <a:prstGeom prst="rect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B67F410-32EC-196B-9D40-3851F572B7BE}"/>
              </a:ext>
            </a:extLst>
          </p:cNvPr>
          <p:cNvGrpSpPr/>
          <p:nvPr/>
        </p:nvGrpSpPr>
        <p:grpSpPr>
          <a:xfrm>
            <a:off x="5243037" y="1141687"/>
            <a:ext cx="1897332" cy="1878119"/>
            <a:chOff x="1147930" y="1703281"/>
            <a:chExt cx="3829735" cy="3790954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CE2CE30-7F36-E7E9-5D21-35B177EC5C16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B0CE1B2-B2FC-65F6-13FF-852C8E9AF7B7}"/>
                </a:ext>
              </a:extLst>
            </p:cNvPr>
            <p:cNvCxnSpPr>
              <a:cxnSpLocks/>
              <a:stCxn id="258" idx="0"/>
              <a:endCxn id="258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5F320C3D-91EF-8D9D-9D16-0278A83C6D27}"/>
                </a:ext>
              </a:extLst>
            </p:cNvPr>
            <p:cNvCxnSpPr>
              <a:cxnSpLocks/>
              <a:stCxn id="258" idx="1"/>
              <a:endCxn id="258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6E8A564D-6776-D269-7F4F-098812BFEECE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20DEACA-576D-D6B0-8FA1-E6C526F53272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67A72E55-8973-77C0-E62F-997C10A699A9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DE0962-0387-3889-F041-2FBC76C8424A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A8F4002-477B-0F45-A934-6FAB6BE239B9}"/>
                </a:ext>
              </a:extLst>
            </p:cNvPr>
            <p:cNvCxnSpPr>
              <a:cxnSpLocks/>
              <a:stCxn id="261" idx="0"/>
              <a:endCxn id="264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36FCE5DF-748B-A8AF-1978-4CE2307D33C0}"/>
                </a:ext>
              </a:extLst>
            </p:cNvPr>
            <p:cNvCxnSpPr>
              <a:cxnSpLocks/>
              <a:stCxn id="262" idx="0"/>
              <a:endCxn id="263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473204A-3829-2FDE-44B6-95B9E924C566}"/>
                </a:ext>
              </a:extLst>
            </p:cNvPr>
            <p:cNvCxnSpPr>
              <a:cxnSpLocks/>
              <a:stCxn id="262" idx="1"/>
              <a:endCxn id="261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50DB8BEE-A2CE-2883-F889-7D8488550431}"/>
                </a:ext>
              </a:extLst>
            </p:cNvPr>
            <p:cNvCxnSpPr>
              <a:cxnSpLocks/>
              <a:stCxn id="263" idx="1"/>
              <a:endCxn id="264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227282F-799F-A04A-7D13-200257ECB62D}"/>
              </a:ext>
            </a:extLst>
          </p:cNvPr>
          <p:cNvSpPr/>
          <p:nvPr/>
        </p:nvSpPr>
        <p:spPr>
          <a:xfrm>
            <a:off x="6670765" y="2554345"/>
            <a:ext cx="474617" cy="469529"/>
          </a:xfrm>
          <a:prstGeom prst="rect">
            <a:avLst/>
          </a:prstGeom>
          <a:solidFill>
            <a:srgbClr val="E9713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ACB3189-1021-281E-1499-035614C5CA56}"/>
              </a:ext>
            </a:extLst>
          </p:cNvPr>
          <p:cNvGrpSpPr/>
          <p:nvPr/>
        </p:nvGrpSpPr>
        <p:grpSpPr>
          <a:xfrm>
            <a:off x="5255090" y="3689570"/>
            <a:ext cx="1897332" cy="1878119"/>
            <a:chOff x="1147930" y="1703281"/>
            <a:chExt cx="3829735" cy="3790954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2A4D581B-2A16-BE77-9B01-209E5E087057}"/>
                </a:ext>
              </a:extLst>
            </p:cNvPr>
            <p:cNvSpPr/>
            <p:nvPr/>
          </p:nvSpPr>
          <p:spPr>
            <a:xfrm>
              <a:off x="1148615" y="1703285"/>
              <a:ext cx="3829050" cy="3790950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DF60877-3121-34C6-0872-8B5FC251B923}"/>
                </a:ext>
              </a:extLst>
            </p:cNvPr>
            <p:cNvCxnSpPr>
              <a:cxnSpLocks/>
              <a:stCxn id="271" idx="0"/>
              <a:endCxn id="271" idx="2"/>
            </p:cNvCxnSpPr>
            <p:nvPr/>
          </p:nvCxnSpPr>
          <p:spPr>
            <a:xfrm>
              <a:off x="3063140" y="1703285"/>
              <a:ext cx="0" cy="379095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62C87A9E-A8DA-5D38-8C03-F872C780DF07}"/>
                </a:ext>
              </a:extLst>
            </p:cNvPr>
            <p:cNvCxnSpPr>
              <a:cxnSpLocks/>
              <a:stCxn id="271" idx="1"/>
              <a:endCxn id="271" idx="3"/>
            </p:cNvCxnSpPr>
            <p:nvPr/>
          </p:nvCxnSpPr>
          <p:spPr>
            <a:xfrm>
              <a:off x="1148615" y="3598760"/>
              <a:ext cx="3829050" cy="0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14AECA9-FE63-2B48-3437-9248E4535EA3}"/>
                </a:ext>
              </a:extLst>
            </p:cNvPr>
            <p:cNvSpPr/>
            <p:nvPr/>
          </p:nvSpPr>
          <p:spPr>
            <a:xfrm>
              <a:off x="3063140" y="1703285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15F070F-AB3C-8DD5-E590-8039295A474B}"/>
                </a:ext>
              </a:extLst>
            </p:cNvPr>
            <p:cNvSpPr/>
            <p:nvPr/>
          </p:nvSpPr>
          <p:spPr>
            <a:xfrm>
              <a:off x="1147930" y="170328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7FF8402-33BA-D21B-52C3-42F26271A7BC}"/>
                </a:ext>
              </a:extLst>
            </p:cNvPr>
            <p:cNvSpPr/>
            <p:nvPr/>
          </p:nvSpPr>
          <p:spPr>
            <a:xfrm>
              <a:off x="1147930" y="3598752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358BF74B-D6DB-B69D-76A8-A59E331AEF0D}"/>
                </a:ext>
              </a:extLst>
            </p:cNvPr>
            <p:cNvSpPr/>
            <p:nvPr/>
          </p:nvSpPr>
          <p:spPr>
            <a:xfrm>
              <a:off x="3063140" y="3598751"/>
              <a:ext cx="1914522" cy="1895471"/>
            </a:xfrm>
            <a:prstGeom prst="rect">
              <a:avLst/>
            </a:prstGeom>
            <a:solidFill>
              <a:srgbClr val="0E2841">
                <a:lumMod val="50000"/>
                <a:lumOff val="5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F2AFA31-5456-5AF5-DEDD-A01DA3707016}"/>
                </a:ext>
              </a:extLst>
            </p:cNvPr>
            <p:cNvCxnSpPr>
              <a:cxnSpLocks/>
              <a:stCxn id="274" idx="0"/>
              <a:endCxn id="277" idx="2"/>
            </p:cNvCxnSpPr>
            <p:nvPr/>
          </p:nvCxnSpPr>
          <p:spPr>
            <a:xfrm>
              <a:off x="4020401" y="1703285"/>
              <a:ext cx="0" cy="3790937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AAC638F-82AE-BDAB-AC43-763799DD7D66}"/>
                </a:ext>
              </a:extLst>
            </p:cNvPr>
            <p:cNvCxnSpPr>
              <a:cxnSpLocks/>
              <a:stCxn id="275" idx="0"/>
              <a:endCxn id="276" idx="2"/>
            </p:cNvCxnSpPr>
            <p:nvPr/>
          </p:nvCxnSpPr>
          <p:spPr>
            <a:xfrm>
              <a:off x="2105191" y="1703281"/>
              <a:ext cx="0" cy="3790942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5422FFC-3CF6-74DC-3DB9-7F630C383EA8}"/>
                </a:ext>
              </a:extLst>
            </p:cNvPr>
            <p:cNvCxnSpPr>
              <a:cxnSpLocks/>
              <a:stCxn id="275" idx="1"/>
              <a:endCxn id="274" idx="3"/>
            </p:cNvCxnSpPr>
            <p:nvPr/>
          </p:nvCxnSpPr>
          <p:spPr>
            <a:xfrm>
              <a:off x="1147930" y="2651017"/>
              <a:ext cx="3829732" cy="4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6EAAF28-941F-B6F2-AE15-8D089D135DF2}"/>
                </a:ext>
              </a:extLst>
            </p:cNvPr>
            <p:cNvCxnSpPr>
              <a:cxnSpLocks/>
              <a:stCxn id="276" idx="1"/>
              <a:endCxn id="277" idx="3"/>
            </p:cNvCxnSpPr>
            <p:nvPr/>
          </p:nvCxnSpPr>
          <p:spPr>
            <a:xfrm flipV="1">
              <a:off x="1147930" y="4546487"/>
              <a:ext cx="3829732" cy="1"/>
            </a:xfrm>
            <a:prstGeom prst="line">
              <a:avLst/>
            </a:prstGeom>
            <a:noFill/>
            <a:ln w="19050" cap="flat" cmpd="sng" algn="ctr">
              <a:solidFill>
                <a:srgbClr val="156082"/>
              </a:solidFill>
              <a:prstDash val="solid"/>
              <a:miter lim="800000"/>
            </a:ln>
            <a:effectLst/>
          </p:spPr>
        </p:cxn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B15E726F-8A26-EFD2-ECF9-29F84FD5E74F}"/>
              </a:ext>
            </a:extLst>
          </p:cNvPr>
          <p:cNvSpPr/>
          <p:nvPr/>
        </p:nvSpPr>
        <p:spPr>
          <a:xfrm>
            <a:off x="6675645" y="5107679"/>
            <a:ext cx="474617" cy="469529"/>
          </a:xfrm>
          <a:prstGeom prst="rect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384A6719-3324-B840-ED94-20A13539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425" y="4540253"/>
            <a:ext cx="1893386" cy="18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34" grpId="0"/>
      <p:bldP spid="247" grpId="0"/>
      <p:bldP spid="248" grpId="0"/>
      <p:bldP spid="249" grpId="0"/>
      <p:bldP spid="250" grpId="0"/>
      <p:bldP spid="251" grpId="0" animBg="1"/>
      <p:bldP spid="252" grpId="0" animBg="1"/>
      <p:bldP spid="253" grpId="0"/>
      <p:bldP spid="254" grpId="0"/>
      <p:bldP spid="255" grpId="0" animBg="1"/>
      <p:bldP spid="256" grpId="0" animBg="1"/>
      <p:bldP spid="269" grpId="0" animBg="1"/>
      <p:bldP spid="2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4D2F-3C13-4E9D-2003-FA623A33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00708A-7C3C-D1E0-AD9C-F026B54F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01B7F-09F7-5E12-CA72-720FF25A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3353"/>
            <a:ext cx="8783955" cy="651686"/>
          </a:xfrm>
        </p:spPr>
        <p:txBody>
          <a:bodyPr>
            <a:normAutofit/>
          </a:bodyPr>
          <a:lstStyle/>
          <a:p>
            <a:r>
              <a:rPr lang="en-US"/>
              <a:t>Data Generation &amp; Visualization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EE91CA-4D88-5352-F913-51E4CAAEB626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17CF3A-9F8E-11D2-7817-52B7F9DFE068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CAC99-6238-4234-2914-3C171C7E390F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University of Washington | Allsteel">
            <a:extLst>
              <a:ext uri="{FF2B5EF4-FFF2-40B4-BE49-F238E27FC236}">
                <a16:creationId xmlns:a16="http://schemas.microsoft.com/office/drawing/2014/main" id="{D4B92BA5-1678-884C-B3FB-FA9560093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50A3F-64DE-AC8F-0535-D2097A501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14019"/>
            <a:ext cx="7320602" cy="251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31044-9DA2-CAFD-2A4B-30E11AD42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08" y="3185822"/>
            <a:ext cx="6632448" cy="3082388"/>
          </a:xfrm>
          <a:prstGeom prst="rect">
            <a:avLst/>
          </a:prstGeom>
          <a:noFill/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4442A26-B211-D580-B0E1-A37227F4770D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>
            <a:off x="4865768" y="3329144"/>
            <a:ext cx="1608912" cy="1186832"/>
          </a:xfrm>
          <a:prstGeom prst="curvedConnector4">
            <a:avLst>
              <a:gd name="adj1" fmla="val 2104"/>
              <a:gd name="adj2" fmla="val 119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39A568-B41B-1316-EEC3-564D362795E4}"/>
              </a:ext>
            </a:extLst>
          </p:cNvPr>
          <p:cNvSpPr txBox="1"/>
          <p:nvPr/>
        </p:nvSpPr>
        <p:spPr>
          <a:xfrm>
            <a:off x="482744" y="4571807"/>
            <a:ext cx="3353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Technologies used: 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Abaqus</a:t>
            </a:r>
          </a:p>
          <a:p>
            <a:pPr marL="285750" indent="-285750">
              <a:buFontTx/>
              <a:buChar char="-"/>
            </a:pPr>
            <a:r>
              <a:rPr lang="en-US" dirty="0"/>
              <a:t>Abaqus Libraries for Python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361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2C5F-1FE8-EAD0-AF26-572A115B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test&#10;&#10;Description automatically generated">
            <a:extLst>
              <a:ext uri="{FF2B5EF4-FFF2-40B4-BE49-F238E27FC236}">
                <a16:creationId xmlns:a16="http://schemas.microsoft.com/office/drawing/2014/main" id="{E1B09CD8-D421-1E4C-F48F-24CDC4B8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80" y="837590"/>
            <a:ext cx="3210902" cy="4225435"/>
          </a:xfrm>
          <a:prstGeom prst="rect">
            <a:avLst/>
          </a:prstGeom>
        </p:spPr>
      </p:pic>
      <p:pic>
        <p:nvPicPr>
          <p:cNvPr id="10" name="Picture 9" descr="A blue square with black text&#10;&#10;Description automatically generated">
            <a:extLst>
              <a:ext uri="{FF2B5EF4-FFF2-40B4-BE49-F238E27FC236}">
                <a16:creationId xmlns:a16="http://schemas.microsoft.com/office/drawing/2014/main" id="{E386F4AD-595D-8FBB-50F6-F444E55F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1" y="4540918"/>
            <a:ext cx="7688383" cy="174247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BC3130-1605-89DF-F723-9DBF7090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107F4-C346-8916-A7CB-1028B141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4046"/>
            <a:ext cx="10229801" cy="680993"/>
          </a:xfrm>
        </p:spPr>
        <p:txBody>
          <a:bodyPr>
            <a:normAutofit/>
          </a:bodyPr>
          <a:lstStyle/>
          <a:p>
            <a:r>
              <a:rPr lang="en-US"/>
              <a:t>ML model - Convolutional Neural Networks (CNNs)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3BDE-22CC-B3CD-A5BF-AD4E866F8343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E638E-EF1D-0CE4-E720-439CB1C29D6F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C545D-4360-D2C9-1BB3-52FA02878F20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E6807564-056B-3062-F5FC-461BD509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D182C-1629-312F-F485-D77BF8B944FF}"/>
              </a:ext>
            </a:extLst>
          </p:cNvPr>
          <p:cNvSpPr txBox="1"/>
          <p:nvPr/>
        </p:nvSpPr>
        <p:spPr>
          <a:xfrm>
            <a:off x="477878" y="924005"/>
            <a:ext cx="71217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Dataset: 3082 data points</a:t>
            </a:r>
          </a:p>
          <a:p>
            <a:endParaRPr lang="en-US"/>
          </a:p>
          <a:p>
            <a:r>
              <a:rPr lang="en-US"/>
              <a:t>Loss Function: Mean Squared Error (MSE).</a:t>
            </a:r>
          </a:p>
          <a:p>
            <a:endParaRPr lang="en-US"/>
          </a:p>
          <a:p>
            <a:r>
              <a:rPr lang="en-US"/>
              <a:t>Optimizer: Adam (</a:t>
            </a:r>
            <a:r>
              <a:rPr lang="en-US" err="1"/>
              <a:t>lr</a:t>
            </a:r>
            <a:r>
              <a:rPr lang="en-US"/>
              <a:t>=0.001, </a:t>
            </a:r>
            <a:r>
              <a:rPr lang="en-US" err="1"/>
              <a:t>weight_decay</a:t>
            </a:r>
            <a:r>
              <a:rPr lang="en-US"/>
              <a:t>=1e-5)</a:t>
            </a:r>
          </a:p>
          <a:p>
            <a:endParaRPr lang="en-US"/>
          </a:p>
          <a:p>
            <a:r>
              <a:rPr lang="en-US"/>
              <a:t>Learning Rate Scheduler: </a:t>
            </a:r>
            <a:r>
              <a:rPr lang="en-US" err="1"/>
              <a:t>StepLR</a:t>
            </a:r>
            <a:r>
              <a:rPr lang="en-US"/>
              <a:t> (</a:t>
            </a:r>
            <a:r>
              <a:rPr lang="en-US" err="1"/>
              <a:t>step_size</a:t>
            </a:r>
            <a:r>
              <a:rPr lang="en-US"/>
              <a:t>=2, gamma=0.5)</a:t>
            </a:r>
          </a:p>
          <a:p>
            <a:endParaRPr lang="en-US"/>
          </a:p>
          <a:p>
            <a:r>
              <a:rPr lang="en-US"/>
              <a:t>Evaluation metrics： MSE &amp; </a:t>
            </a:r>
            <a:r>
              <a:rPr lang="en-US" err="1"/>
              <a:t>sMAPE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1963C-2CD6-5B86-2A8D-D1EBB43DF03C}"/>
              </a:ext>
            </a:extLst>
          </p:cNvPr>
          <p:cNvSpPr txBox="1"/>
          <p:nvPr/>
        </p:nvSpPr>
        <p:spPr>
          <a:xfrm>
            <a:off x="319167" y="3603073"/>
            <a:ext cx="2791149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Technologies used: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Data Preprocessing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CNNs (</a:t>
            </a:r>
            <a:r>
              <a:rPr lang="en-US" err="1"/>
              <a:t>Pytorch</a:t>
            </a:r>
            <a:r>
              <a:rPr lang="en-US"/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Attention Mechanisms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740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2C5F-1FE8-EAD0-AF26-572A115B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BC3130-1605-89DF-F723-9DBF7090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85E2D-29AD-4625-8C40-E4A30AE0E1D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107F4-C346-8916-A7CB-1028B141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4046"/>
            <a:ext cx="10229801" cy="680993"/>
          </a:xfrm>
        </p:spPr>
        <p:txBody>
          <a:bodyPr>
            <a:normAutofit/>
          </a:bodyPr>
          <a:lstStyle/>
          <a:p>
            <a:r>
              <a:rPr lang="en-US"/>
              <a:t>ML model - Convolutional Neural Networks (CNNs)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773BDE-22CC-B3CD-A5BF-AD4E866F8343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E638E-EF1D-0CE4-E720-439CB1C29D6F}"/>
              </a:ext>
            </a:extLst>
          </p:cNvPr>
          <p:cNvSpPr/>
          <p:nvPr/>
        </p:nvSpPr>
        <p:spPr>
          <a:xfrm>
            <a:off x="11814812" y="459312"/>
            <a:ext cx="265176" cy="225727"/>
          </a:xfrm>
          <a:prstGeom prst="rect">
            <a:avLst/>
          </a:prstGeom>
          <a:solidFill>
            <a:srgbClr val="1E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C545D-4360-D2C9-1BB3-52FA02878F20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University of Washington | Allsteel">
            <a:extLst>
              <a:ext uri="{FF2B5EF4-FFF2-40B4-BE49-F238E27FC236}">
                <a16:creationId xmlns:a16="http://schemas.microsoft.com/office/drawing/2014/main" id="{E6807564-056B-3062-F5FC-461BD509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30BC57-A252-D44A-C4AB-73EDE56172D7}"/>
              </a:ext>
            </a:extLst>
          </p:cNvPr>
          <p:cNvSpPr txBox="1"/>
          <p:nvPr/>
        </p:nvSpPr>
        <p:spPr>
          <a:xfrm>
            <a:off x="706540" y="1217032"/>
            <a:ext cx="43318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MSE: 0.0000034079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sMAPE:20.56%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208FD-8561-E685-1A06-79E59F7F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28" y="1019342"/>
            <a:ext cx="2715847" cy="689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4518D-12BB-DC00-FB56-EF47ADD8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70" y="2068272"/>
            <a:ext cx="3389923" cy="700036"/>
          </a:xfrm>
          <a:prstGeom prst="rect">
            <a:avLst/>
          </a:prstGeom>
        </p:spPr>
      </p:pic>
      <p:pic>
        <p:nvPicPr>
          <p:cNvPr id="2" name="Picture 1" descr="A graph of training loss&#10;&#10;Description automatically generated">
            <a:extLst>
              <a:ext uri="{FF2B5EF4-FFF2-40B4-BE49-F238E27FC236}">
                <a16:creationId xmlns:a16="http://schemas.microsoft.com/office/drawing/2014/main" id="{4AE69C78-EA56-348E-3627-B664341E1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74" y="1713523"/>
            <a:ext cx="5362805" cy="41148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FDACD2-7106-FF40-E393-7E4EE064FE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2" r="11581" b="-337"/>
          <a:stretch/>
        </p:blipFill>
        <p:spPr>
          <a:xfrm>
            <a:off x="851199" y="3214745"/>
            <a:ext cx="5037076" cy="275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68672-89DA-7230-35A0-7BA68DE75790}"/>
              </a:ext>
            </a:extLst>
          </p:cNvPr>
          <p:cNvSpPr txBox="1"/>
          <p:nvPr/>
        </p:nvSpPr>
        <p:spPr>
          <a:xfrm>
            <a:off x="3256" y="170880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Lower, Better!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349B24-592B-3D98-68A2-66D2EEC6D031}"/>
              </a:ext>
            </a:extLst>
          </p:cNvPr>
          <p:cNvCxnSpPr/>
          <p:nvPr/>
        </p:nvCxnSpPr>
        <p:spPr>
          <a:xfrm flipV="1">
            <a:off x="236904" y="1525628"/>
            <a:ext cx="492531" cy="1440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DB6B7E-26A5-E032-900B-9A821E3C1FDB}"/>
              </a:ext>
            </a:extLst>
          </p:cNvPr>
          <p:cNvCxnSpPr>
            <a:cxnSpLocks/>
          </p:cNvCxnSpPr>
          <p:nvPr/>
        </p:nvCxnSpPr>
        <p:spPr>
          <a:xfrm>
            <a:off x="213092" y="2097431"/>
            <a:ext cx="482762" cy="1978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58DCFD-9280-99EE-9FDC-666E510A489B}"/>
              </a:ext>
            </a:extLst>
          </p:cNvPr>
          <p:cNvSpPr txBox="1"/>
          <p:nvPr/>
        </p:nvSpPr>
        <p:spPr>
          <a:xfrm>
            <a:off x="1077537" y="84889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(1.8 mm off)</a:t>
            </a:r>
          </a:p>
        </p:txBody>
      </p:sp>
    </p:spTree>
    <p:extLst>
      <p:ext uri="{BB962C8B-B14F-4D97-AF65-F5344CB8AC3E}">
        <p14:creationId xmlns:p14="http://schemas.microsoft.com/office/powerpoint/2010/main" val="6706465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6B20-4D33-E624-4A31-33A5FDD0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End GUI</a:t>
            </a:r>
          </a:p>
        </p:txBody>
      </p:sp>
      <p:pic>
        <p:nvPicPr>
          <p:cNvPr id="4" name="Picture 3" descr="A bullet with a hand gesture&#10;&#10;Description automatically generated">
            <a:extLst>
              <a:ext uri="{FF2B5EF4-FFF2-40B4-BE49-F238E27FC236}">
                <a16:creationId xmlns:a16="http://schemas.microsoft.com/office/drawing/2014/main" id="{F4305237-8670-BFDA-5B12-F62E813A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0" y="1139151"/>
            <a:ext cx="5862940" cy="458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21F87-88BB-2E46-DFBB-8E01483D1330}"/>
              </a:ext>
            </a:extLst>
          </p:cNvPr>
          <p:cNvSpPr txBox="1"/>
          <p:nvPr/>
        </p:nvSpPr>
        <p:spPr>
          <a:xfrm>
            <a:off x="8298850" y="1395628"/>
            <a:ext cx="3456395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Technologies used for this part: </a:t>
            </a:r>
          </a:p>
          <a:p>
            <a:pPr marL="285750" indent="-285750">
              <a:buFontTx/>
              <a:buChar char="-"/>
            </a:pPr>
            <a:r>
              <a:rPr lang="en-US"/>
              <a:t>Tinker</a:t>
            </a:r>
          </a:p>
          <a:p>
            <a:pPr marL="285750" indent="-285750">
              <a:buFontTx/>
              <a:buChar char="-"/>
            </a:pPr>
            <a:r>
              <a:rPr lang="en-US"/>
              <a:t>PIL</a:t>
            </a:r>
          </a:p>
          <a:p>
            <a:pPr marL="285750" indent="-285750">
              <a:buFontTx/>
              <a:buChar char="-"/>
            </a:pPr>
            <a:r>
              <a:rPr lang="en-US"/>
              <a:t>Threading &amp; Multiprocessing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354C99-31B9-8E9B-C749-D8E6B63F8ECA}"/>
              </a:ext>
            </a:extLst>
          </p:cNvPr>
          <p:cNvCxnSpPr/>
          <p:nvPr/>
        </p:nvCxnSpPr>
        <p:spPr>
          <a:xfrm flipH="1" flipV="1">
            <a:off x="5751339" y="1296589"/>
            <a:ext cx="2608627" cy="5849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E2E67-4AA1-5ED7-AC53-D6FD0A5A980D}"/>
              </a:ext>
            </a:extLst>
          </p:cNvPr>
          <p:cNvCxnSpPr>
            <a:cxnSpLocks/>
          </p:cNvCxnSpPr>
          <p:nvPr/>
        </p:nvCxnSpPr>
        <p:spPr>
          <a:xfrm flipH="1">
            <a:off x="4785232" y="2126500"/>
            <a:ext cx="3588340" cy="687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3193A6E-3B2A-CA96-C7E1-A6D8A79A922A}"/>
              </a:ext>
            </a:extLst>
          </p:cNvPr>
          <p:cNvSpPr/>
          <p:nvPr/>
        </p:nvSpPr>
        <p:spPr>
          <a:xfrm>
            <a:off x="11347704" y="0"/>
            <a:ext cx="844296" cy="685039"/>
          </a:xfrm>
          <a:prstGeom prst="rect">
            <a:avLst/>
          </a:prstGeom>
          <a:solidFill>
            <a:srgbClr val="1E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University of Washington | Allsteel">
            <a:extLst>
              <a:ext uri="{FF2B5EF4-FFF2-40B4-BE49-F238E27FC236}">
                <a16:creationId xmlns:a16="http://schemas.microsoft.com/office/drawing/2014/main" id="{7AC23F3D-5C74-18E9-CD91-B9144C454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-2920" r="38920" b="66839"/>
          <a:stretch/>
        </p:blipFill>
        <p:spPr bwMode="auto">
          <a:xfrm>
            <a:off x="11338560" y="75922"/>
            <a:ext cx="741393" cy="5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1AF235-C475-7124-F461-F496F04FC4A6}"/>
              </a:ext>
            </a:extLst>
          </p:cNvPr>
          <p:cNvSpPr/>
          <p:nvPr/>
        </p:nvSpPr>
        <p:spPr>
          <a:xfrm>
            <a:off x="7833360" y="6598920"/>
            <a:ext cx="4358640" cy="225727"/>
          </a:xfrm>
          <a:prstGeom prst="rect">
            <a:avLst/>
          </a:prstGeom>
          <a:solidFill>
            <a:srgbClr val="135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/>
              <a:t>University of Washington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E823B43B-1A10-B3D6-FE1D-0A7738DF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A85E2D-29AD-4625-8C40-E4A30AE0E1D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6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668122D981314D89450769CF258D22" ma:contentTypeVersion="6" ma:contentTypeDescription="Create a new document." ma:contentTypeScope="" ma:versionID="ea7a648dc1d5c4105387526569f2777b">
  <xsd:schema xmlns:xsd="http://www.w3.org/2001/XMLSchema" xmlns:xs="http://www.w3.org/2001/XMLSchema" xmlns:p="http://schemas.microsoft.com/office/2006/metadata/properties" xmlns:ns3="e3b51d42-364f-47c3-868f-114f53f24ab5" targetNamespace="http://schemas.microsoft.com/office/2006/metadata/properties" ma:root="true" ma:fieldsID="2bb7782bd537a2d085b6853b70421f9b" ns3:_="">
    <xsd:import namespace="e3b51d42-364f-47c3-868f-114f53f24ab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1d42-364f-47c3-868f-114f53f24ab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b51d42-364f-47c3-868f-114f53f24ab5" xsi:nil="true"/>
  </documentManagement>
</p:properties>
</file>

<file path=customXml/itemProps1.xml><?xml version="1.0" encoding="utf-8"?>
<ds:datastoreItem xmlns:ds="http://schemas.openxmlformats.org/officeDocument/2006/customXml" ds:itemID="{2702499B-3586-4107-9758-F7096844B4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006328-2AF0-43FD-A8DB-A7A0EA1952F0}">
  <ds:schemaRefs>
    <ds:schemaRef ds:uri="e3b51d42-364f-47c3-868f-114f53f24a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77A5BC-22CB-48C9-ACAC-BDA0D7610BFC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e3b51d42-364f-47c3-868f-114f53f24ab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Widescreen</PresentationFormat>
  <Paragraphs>211</Paragraphs>
  <Slides>16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12</vt:lpstr>
      <vt:lpstr>Arial,Sans-Serif</vt:lpstr>
      <vt:lpstr>Courier New,monospace</vt:lpstr>
      <vt:lpstr>等线</vt:lpstr>
      <vt:lpstr>맑은 고딕</vt:lpstr>
      <vt:lpstr>Aptos</vt:lpstr>
      <vt:lpstr>Arial</vt:lpstr>
      <vt:lpstr>Calibri</vt:lpstr>
      <vt:lpstr>Courier New</vt:lpstr>
      <vt:lpstr>Georgia</vt:lpstr>
      <vt:lpstr>Perpetua</vt:lpstr>
      <vt:lpstr>Times New Roman</vt:lpstr>
      <vt:lpstr>Office 테마</vt:lpstr>
      <vt:lpstr>Shot Peening Utilizing ML</vt:lpstr>
      <vt:lpstr>Intro to Shot Peening</vt:lpstr>
      <vt:lpstr>Shot Peening (intro)</vt:lpstr>
      <vt:lpstr>Generating Dataset 1</vt:lpstr>
      <vt:lpstr>Generating Dataset 2</vt:lpstr>
      <vt:lpstr>Data Generation &amp; Visualization</vt:lpstr>
      <vt:lpstr>ML model - Convolutional Neural Networks (CNNs)</vt:lpstr>
      <vt:lpstr>ML model - Convolutional Neural Networks (CNNs)</vt:lpstr>
      <vt:lpstr>Front End GUI</vt:lpstr>
      <vt:lpstr>Front End GUI</vt:lpstr>
      <vt:lpstr>Front End GUI</vt:lpstr>
      <vt:lpstr>Repo Structure</vt:lpstr>
      <vt:lpstr>Tests</vt:lpstr>
      <vt:lpstr>Challenges Faced</vt:lpstr>
      <vt:lpstr>Future Steps</vt:lpstr>
      <vt:lpstr>Summary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이한얼</dc:creator>
  <cp:lastModifiedBy>Onest Rexhepi</cp:lastModifiedBy>
  <cp:revision>1</cp:revision>
  <cp:lastPrinted>2023-01-31T08:55:37Z</cp:lastPrinted>
  <dcterms:created xsi:type="dcterms:W3CDTF">2021-06-22T05:58:16Z</dcterms:created>
  <dcterms:modified xsi:type="dcterms:W3CDTF">2024-12-11T23:09:23Z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0x010100D1668122D981314D89450769CF258D22</vt:lpwstr>
  </property>
</Properties>
</file>